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89" r:id="rId5"/>
    <p:sldId id="282" r:id="rId6"/>
    <p:sldId id="271" r:id="rId7"/>
  </p:sldIdLst>
  <p:sldSz cx="9906000" cy="6858000" type="A4"/>
  <p:notesSz cx="6797675" cy="99282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Monotype Sorts" panose="05000000000000000000" charset="2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6068">
          <p15:clr>
            <a:srgbClr val="A4A3A4"/>
          </p15:clr>
        </p15:guide>
        <p15:guide id="3" pos="17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YY78ojRVxID+w8A7eNtQMTgPZf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9A00"/>
    <a:srgbClr val="737000"/>
    <a:srgbClr val="02785C"/>
    <a:srgbClr val="00CC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2" y="66"/>
      </p:cViewPr>
      <p:guideLst>
        <p:guide orient="horz" pos="1117"/>
        <p:guide pos="6068"/>
        <p:guide pos="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540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142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90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37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95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10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ctrTitle"/>
          </p:nvPr>
        </p:nvSpPr>
        <p:spPr>
          <a:xfrm>
            <a:off x="723739" y="2607047"/>
            <a:ext cx="845852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ubTitle" idx="1"/>
          </p:nvPr>
        </p:nvSpPr>
        <p:spPr>
          <a:xfrm>
            <a:off x="704528" y="4268688"/>
            <a:ext cx="849694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247650" y="1639341"/>
            <a:ext cx="9410700" cy="488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/>
          <p:nvPr/>
        </p:nvSpPr>
        <p:spPr>
          <a:xfrm>
            <a:off x="272480" y="6597352"/>
            <a:ext cx="504056" cy="22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ru-RU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20"/>
          <p:cNvCxnSpPr/>
          <p:nvPr/>
        </p:nvCxnSpPr>
        <p:spPr>
          <a:xfrm>
            <a:off x="0" y="1619696"/>
            <a:ext cx="9906000" cy="0"/>
          </a:xfrm>
          <a:prstGeom prst="straightConnector1">
            <a:avLst/>
          </a:prstGeom>
          <a:noFill/>
          <a:ln w="28575" cap="flat" cmpd="sng">
            <a:solidFill>
              <a:srgbClr val="0030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0"/>
          <p:cNvSpPr/>
          <p:nvPr/>
        </p:nvSpPr>
        <p:spPr>
          <a:xfrm>
            <a:off x="-15552" y="1431454"/>
            <a:ext cx="909638" cy="188241"/>
          </a:xfrm>
          <a:custGeom>
            <a:avLst/>
            <a:gdLst/>
            <a:ahLst/>
            <a:cxnLst/>
            <a:rect l="l" t="t" r="r" b="b"/>
            <a:pathLst>
              <a:path w="909638" h="197644" extrusionOk="0">
                <a:moveTo>
                  <a:pt x="828675" y="0"/>
                </a:moveTo>
                <a:lnTo>
                  <a:pt x="909638" y="197644"/>
                </a:lnTo>
                <a:lnTo>
                  <a:pt x="2382" y="197644"/>
                </a:lnTo>
                <a:lnTo>
                  <a:pt x="0" y="0"/>
                </a:lnTo>
                <a:lnTo>
                  <a:pt x="828675" y="0"/>
                </a:lnTo>
                <a:close/>
              </a:path>
            </a:pathLst>
          </a:custGeom>
          <a:solidFill>
            <a:srgbClr val="9BC4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/>
          <p:nvPr/>
        </p:nvSpPr>
        <p:spPr>
          <a:xfrm>
            <a:off x="1188046" y="6499224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Аспирантура СПб ФИЦ РАН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247650" y="1639341"/>
            <a:ext cx="7009606" cy="488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21"/>
          <p:cNvCxnSpPr/>
          <p:nvPr/>
        </p:nvCxnSpPr>
        <p:spPr>
          <a:xfrm>
            <a:off x="0" y="1619696"/>
            <a:ext cx="9906000" cy="0"/>
          </a:xfrm>
          <a:prstGeom prst="straightConnector1">
            <a:avLst/>
          </a:prstGeom>
          <a:noFill/>
          <a:ln w="28575" cap="flat" cmpd="sng">
            <a:solidFill>
              <a:srgbClr val="0030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21"/>
          <p:cNvSpPr/>
          <p:nvPr/>
        </p:nvSpPr>
        <p:spPr>
          <a:xfrm>
            <a:off x="-15552" y="1431454"/>
            <a:ext cx="909638" cy="188241"/>
          </a:xfrm>
          <a:custGeom>
            <a:avLst/>
            <a:gdLst/>
            <a:ahLst/>
            <a:cxnLst/>
            <a:rect l="l" t="t" r="r" b="b"/>
            <a:pathLst>
              <a:path w="909638" h="197644" extrusionOk="0">
                <a:moveTo>
                  <a:pt x="828675" y="0"/>
                </a:moveTo>
                <a:lnTo>
                  <a:pt x="909638" y="197644"/>
                </a:lnTo>
                <a:lnTo>
                  <a:pt x="2382" y="197644"/>
                </a:lnTo>
                <a:lnTo>
                  <a:pt x="0" y="0"/>
                </a:lnTo>
                <a:lnTo>
                  <a:pt x="828675" y="0"/>
                </a:lnTo>
                <a:close/>
              </a:path>
            </a:pathLst>
          </a:custGeom>
          <a:solidFill>
            <a:srgbClr val="9BC4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473280" y="1773237"/>
            <a:ext cx="2160239" cy="2159819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1"/>
          <p:cNvSpPr>
            <a:spLocks noGrp="1"/>
          </p:cNvSpPr>
          <p:nvPr>
            <p:ph type="pic" idx="3"/>
          </p:nvPr>
        </p:nvSpPr>
        <p:spPr>
          <a:xfrm>
            <a:off x="7473280" y="4221509"/>
            <a:ext cx="2160239" cy="215981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1"/>
          <p:cNvSpPr txBox="1"/>
          <p:nvPr/>
        </p:nvSpPr>
        <p:spPr>
          <a:xfrm>
            <a:off x="272480" y="6597352"/>
            <a:ext cx="504056" cy="22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ru-RU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1"/>
          <p:cNvSpPr txBox="1"/>
          <p:nvPr/>
        </p:nvSpPr>
        <p:spPr>
          <a:xfrm>
            <a:off x="1188046" y="6499224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Аспирантура СПб ФИЦ РАН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247650" y="1639341"/>
            <a:ext cx="4633342" cy="488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2"/>
          </p:nvPr>
        </p:nvSpPr>
        <p:spPr>
          <a:xfrm>
            <a:off x="5025008" y="1639341"/>
            <a:ext cx="4633342" cy="488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22"/>
          <p:cNvCxnSpPr/>
          <p:nvPr/>
        </p:nvCxnSpPr>
        <p:spPr>
          <a:xfrm>
            <a:off x="0" y="1619696"/>
            <a:ext cx="9906000" cy="0"/>
          </a:xfrm>
          <a:prstGeom prst="straightConnector1">
            <a:avLst/>
          </a:prstGeom>
          <a:noFill/>
          <a:ln w="28575" cap="flat" cmpd="sng">
            <a:solidFill>
              <a:srgbClr val="0030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2"/>
          <p:cNvSpPr/>
          <p:nvPr/>
        </p:nvSpPr>
        <p:spPr>
          <a:xfrm>
            <a:off x="-15552" y="1431454"/>
            <a:ext cx="909638" cy="188241"/>
          </a:xfrm>
          <a:custGeom>
            <a:avLst/>
            <a:gdLst/>
            <a:ahLst/>
            <a:cxnLst/>
            <a:rect l="l" t="t" r="r" b="b"/>
            <a:pathLst>
              <a:path w="909638" h="197644" extrusionOk="0">
                <a:moveTo>
                  <a:pt x="828675" y="0"/>
                </a:moveTo>
                <a:lnTo>
                  <a:pt x="909638" y="197644"/>
                </a:lnTo>
                <a:lnTo>
                  <a:pt x="2382" y="197644"/>
                </a:lnTo>
                <a:lnTo>
                  <a:pt x="0" y="0"/>
                </a:lnTo>
                <a:lnTo>
                  <a:pt x="828675" y="0"/>
                </a:lnTo>
                <a:close/>
              </a:path>
            </a:pathLst>
          </a:custGeom>
          <a:solidFill>
            <a:srgbClr val="9BC4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2"/>
          <p:cNvSpPr txBox="1"/>
          <p:nvPr/>
        </p:nvSpPr>
        <p:spPr>
          <a:xfrm>
            <a:off x="272480" y="6597352"/>
            <a:ext cx="504056" cy="22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ru-RU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/>
          <p:nvPr/>
        </p:nvSpPr>
        <p:spPr>
          <a:xfrm>
            <a:off x="1188046" y="6499224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Аспирантура СПб ФИЦ РАН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247650" y="4797152"/>
            <a:ext cx="941070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>
            <a:spLocks noGrp="1"/>
          </p:cNvSpPr>
          <p:nvPr>
            <p:ph type="pic" idx="2"/>
          </p:nvPr>
        </p:nvSpPr>
        <p:spPr>
          <a:xfrm>
            <a:off x="1941645" y="1773237"/>
            <a:ext cx="5943600" cy="295433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2" name="Google Shape;42;p23"/>
          <p:cNvCxnSpPr/>
          <p:nvPr/>
        </p:nvCxnSpPr>
        <p:spPr>
          <a:xfrm>
            <a:off x="0" y="1619696"/>
            <a:ext cx="9906000" cy="0"/>
          </a:xfrm>
          <a:prstGeom prst="straightConnector1">
            <a:avLst/>
          </a:prstGeom>
          <a:noFill/>
          <a:ln w="28575" cap="flat" cmpd="sng">
            <a:solidFill>
              <a:srgbClr val="0030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3"/>
          <p:cNvSpPr/>
          <p:nvPr/>
        </p:nvSpPr>
        <p:spPr>
          <a:xfrm>
            <a:off x="-15552" y="1431454"/>
            <a:ext cx="909638" cy="188241"/>
          </a:xfrm>
          <a:custGeom>
            <a:avLst/>
            <a:gdLst/>
            <a:ahLst/>
            <a:cxnLst/>
            <a:rect l="l" t="t" r="r" b="b"/>
            <a:pathLst>
              <a:path w="909638" h="197644" extrusionOk="0">
                <a:moveTo>
                  <a:pt x="828675" y="0"/>
                </a:moveTo>
                <a:lnTo>
                  <a:pt x="909638" y="197644"/>
                </a:lnTo>
                <a:lnTo>
                  <a:pt x="2382" y="197644"/>
                </a:lnTo>
                <a:lnTo>
                  <a:pt x="0" y="0"/>
                </a:lnTo>
                <a:lnTo>
                  <a:pt x="828675" y="0"/>
                </a:lnTo>
                <a:close/>
              </a:path>
            </a:pathLst>
          </a:custGeom>
          <a:solidFill>
            <a:srgbClr val="9BC4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3"/>
          <p:cNvSpPr txBox="1"/>
          <p:nvPr/>
        </p:nvSpPr>
        <p:spPr>
          <a:xfrm>
            <a:off x="272480" y="6597352"/>
            <a:ext cx="504056" cy="22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ru-RU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/>
          <p:nvPr/>
        </p:nvSpPr>
        <p:spPr>
          <a:xfrm>
            <a:off x="1188046" y="6499224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Аспирантура СПб ФИЦ РАН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исунок с подписью">
  <p:cSld name="1_Рисунок с подписью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258539" y="5085184"/>
            <a:ext cx="94107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9" name="Google Shape;49;p24"/>
          <p:cNvCxnSpPr/>
          <p:nvPr/>
        </p:nvCxnSpPr>
        <p:spPr>
          <a:xfrm>
            <a:off x="0" y="1619696"/>
            <a:ext cx="9906000" cy="0"/>
          </a:xfrm>
          <a:prstGeom prst="straightConnector1">
            <a:avLst/>
          </a:prstGeom>
          <a:noFill/>
          <a:ln w="28575" cap="flat" cmpd="sng">
            <a:solidFill>
              <a:srgbClr val="0030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24"/>
          <p:cNvSpPr/>
          <p:nvPr/>
        </p:nvSpPr>
        <p:spPr>
          <a:xfrm>
            <a:off x="-15552" y="1431454"/>
            <a:ext cx="909638" cy="188241"/>
          </a:xfrm>
          <a:custGeom>
            <a:avLst/>
            <a:gdLst/>
            <a:ahLst/>
            <a:cxnLst/>
            <a:rect l="l" t="t" r="r" b="b"/>
            <a:pathLst>
              <a:path w="909638" h="197644" extrusionOk="0">
                <a:moveTo>
                  <a:pt x="828675" y="0"/>
                </a:moveTo>
                <a:lnTo>
                  <a:pt x="909638" y="197644"/>
                </a:lnTo>
                <a:lnTo>
                  <a:pt x="2382" y="197644"/>
                </a:lnTo>
                <a:lnTo>
                  <a:pt x="0" y="0"/>
                </a:lnTo>
                <a:lnTo>
                  <a:pt x="828675" y="0"/>
                </a:lnTo>
                <a:close/>
              </a:path>
            </a:pathLst>
          </a:custGeom>
          <a:solidFill>
            <a:srgbClr val="9BC4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>
            <a:spLocks noGrp="1"/>
          </p:cNvSpPr>
          <p:nvPr>
            <p:ph type="pic" idx="2"/>
          </p:nvPr>
        </p:nvSpPr>
        <p:spPr>
          <a:xfrm>
            <a:off x="3469865" y="3129804"/>
            <a:ext cx="2988047" cy="190850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4"/>
          <p:cNvSpPr>
            <a:spLocks noGrp="1"/>
          </p:cNvSpPr>
          <p:nvPr>
            <p:ph type="pic" idx="3"/>
          </p:nvPr>
        </p:nvSpPr>
        <p:spPr>
          <a:xfrm>
            <a:off x="6681192" y="3129804"/>
            <a:ext cx="2988047" cy="1908504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4"/>
          <p:cNvSpPr>
            <a:spLocks noGrp="1"/>
          </p:cNvSpPr>
          <p:nvPr>
            <p:ph type="pic" idx="4"/>
          </p:nvPr>
        </p:nvSpPr>
        <p:spPr>
          <a:xfrm>
            <a:off x="258539" y="3129804"/>
            <a:ext cx="2988047" cy="1908504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4"/>
          <p:cNvSpPr txBox="1">
            <a:spLocks noGrp="1"/>
          </p:cNvSpPr>
          <p:nvPr>
            <p:ph type="body" idx="5"/>
          </p:nvPr>
        </p:nvSpPr>
        <p:spPr>
          <a:xfrm>
            <a:off x="258539" y="1628800"/>
            <a:ext cx="94107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just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/>
          <p:nvPr/>
        </p:nvSpPr>
        <p:spPr>
          <a:xfrm>
            <a:off x="272480" y="6597352"/>
            <a:ext cx="504056" cy="22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ru-RU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/>
          <p:nvPr/>
        </p:nvSpPr>
        <p:spPr>
          <a:xfrm>
            <a:off x="1188046" y="6499224"/>
            <a:ext cx="90119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Аспирантура СПб ФИЦ РАН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8516614" cy="3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0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003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247650" y="1639341"/>
            <a:ext cx="9410700" cy="488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elibrary.ru/author_info.asp?isold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unerandrey@mail.r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-216436" y="2665380"/>
            <a:ext cx="10236739" cy="276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0" dirty="0"/>
              <a:t>Международная научно-практическая конференция</a:t>
            </a:r>
            <a:br>
              <a:rPr lang="ru-RU" sz="2400" b="0" dirty="0"/>
            </a:br>
            <a:r>
              <a:rPr lang="ru-RU" sz="2400" dirty="0"/>
              <a:t> «АВТОМАТИЗАЦИЯ, ТЕЛЕКОММУНИКАЦИИ, ИНФОРМАЦИОННЫЕ ТЕХНОЛОГИИ И ПРОГРАММНОЕ ОБЕСПЕЧЕНИЕ 2025»</a:t>
            </a:r>
            <a:br>
              <a:rPr lang="ru-RU" sz="2400" dirty="0"/>
            </a:br>
            <a:r>
              <a:rPr lang="ru-RU" sz="2400" dirty="0"/>
              <a:t>(ATITS 2025)</a:t>
            </a:r>
            <a:r>
              <a:rPr lang="ru-RU" b="0" dirty="0"/>
              <a:t/>
            </a:r>
            <a:br>
              <a:rPr lang="ru-RU" b="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Разработка модели программного комплекса противодействия </a:t>
            </a:r>
            <a:r>
              <a:rPr lang="ru-RU" sz="2000" dirty="0" err="1" smtClean="0"/>
              <a:t>кибератакам</a:t>
            </a:r>
            <a:r>
              <a:rPr lang="ru-RU" sz="2000" dirty="0" smtClean="0"/>
              <a:t> с применением социальной инженерии</a:t>
            </a:r>
            <a:endParaRPr lang="ru-RU" sz="2000"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156014" y="5574255"/>
            <a:ext cx="8496944" cy="6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ru-RU" dirty="0" smtClean="0"/>
              <a:t>Участник: аспирант </a:t>
            </a:r>
            <a:r>
              <a:rPr lang="ru-RU" dirty="0" err="1" smtClean="0"/>
              <a:t>Кюнер</a:t>
            </a:r>
            <a:r>
              <a:rPr lang="ru-RU" dirty="0" smtClean="0"/>
              <a:t> А.П.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ru-RU" dirty="0" smtClean="0"/>
              <a:t>Научный руководитель: доцент, к.т.н. Чечулин А.А.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0350" y="6256085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360"/>
              </a:spcBef>
              <a:buClr>
                <a:srgbClr val="F2F2F2"/>
              </a:buClr>
              <a:buSzPts val="1800"/>
            </a:pPr>
            <a:r>
              <a:rPr lang="ru-RU" dirty="0">
                <a:solidFill>
                  <a:schemeClr val="bg1"/>
                </a:solidFill>
              </a:rPr>
              <a:t>г. </a:t>
            </a:r>
            <a:r>
              <a:rPr lang="ru-RU" dirty="0" smtClean="0">
                <a:solidFill>
                  <a:schemeClr val="bg1"/>
                </a:solidFill>
              </a:rPr>
              <a:t>Ялта, 2025 </a:t>
            </a:r>
            <a:r>
              <a:rPr lang="ru-RU" dirty="0">
                <a:solidFill>
                  <a:schemeClr val="bg1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86" y="3617066"/>
            <a:ext cx="4782832" cy="2654586"/>
          </a:xfrm>
          <a:prstGeom prst="rect">
            <a:avLst/>
          </a:prstGeom>
        </p:spPr>
      </p:pic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2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Вступление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5;p2"/>
          <p:cNvSpPr txBox="1">
            <a:spLocks/>
          </p:cNvSpPr>
          <p:nvPr/>
        </p:nvSpPr>
        <p:spPr>
          <a:xfrm>
            <a:off x="201882" y="1710115"/>
            <a:ext cx="9607136" cy="18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357188">
              <a:spcBef>
                <a:spcPts val="0"/>
              </a:spcBef>
              <a:buSzPts val="1600"/>
              <a:buNone/>
            </a:pPr>
            <a:r>
              <a:rPr lang="ru-RU" sz="1600" u="sng" dirty="0"/>
              <a:t>Социальная инженерия (</a:t>
            </a:r>
            <a:r>
              <a:rPr lang="ru-RU" sz="1600" u="sng" dirty="0" err="1"/>
              <a:t>social</a:t>
            </a:r>
            <a:r>
              <a:rPr lang="ru-RU" sz="1600" u="sng" dirty="0"/>
              <a:t> </a:t>
            </a:r>
            <a:r>
              <a:rPr lang="ru-RU" sz="1600" u="sng" dirty="0" err="1" smtClean="0"/>
              <a:t>engineering</a:t>
            </a:r>
            <a:r>
              <a:rPr lang="ru-RU" sz="1600" u="sng" dirty="0" smtClean="0"/>
              <a:t>, СИ) </a:t>
            </a:r>
            <a:r>
              <a:rPr lang="ru-RU" sz="1600" dirty="0"/>
              <a:t>или «атака на человека</a:t>
            </a:r>
            <a:r>
              <a:rPr lang="ru-RU" sz="1600" dirty="0" smtClean="0"/>
              <a:t>» - </a:t>
            </a:r>
            <a:r>
              <a:rPr lang="ru-RU" sz="1600" dirty="0"/>
              <a:t>это метод манипуляции людьми с целью </a:t>
            </a:r>
            <a:r>
              <a:rPr lang="ru-RU" sz="1600" dirty="0" smtClean="0"/>
              <a:t>нарушения информационной безопасности.</a:t>
            </a:r>
          </a:p>
          <a:p>
            <a:pPr marL="0" indent="357188">
              <a:spcBef>
                <a:spcPts val="0"/>
              </a:spcBef>
              <a:buSzPts val="1600"/>
              <a:buNone/>
            </a:pPr>
            <a:r>
              <a:rPr lang="ru-RU" sz="1600" dirty="0" smtClean="0"/>
              <a:t>Особенности: пользуется утечками </a:t>
            </a:r>
            <a:r>
              <a:rPr lang="ru-RU" sz="1600" dirty="0" err="1" smtClean="0"/>
              <a:t>ПДн</a:t>
            </a:r>
            <a:r>
              <a:rPr lang="ru-RU" sz="1600" dirty="0" smtClean="0"/>
              <a:t>, используется для обхода СЗИ, имеет разнообразные сценарии, не требует глубоких знаний в ИТ, не теряет актуальность и трансформируется, применяется в совокупности с др. атаками, применяется для разведки, выступает основным инструментом интернет-мошенничества, сценарии определяются средой передачи данных, может задействовать злоумышленников различного функционала.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3" y="3598355"/>
            <a:ext cx="4851561" cy="2553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631" y="6190184"/>
            <a:ext cx="9290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Рис. </a:t>
            </a:r>
            <a:r>
              <a:rPr lang="en-US" sz="1200" dirty="0" smtClean="0"/>
              <a:t>1</a:t>
            </a:r>
            <a:r>
              <a:rPr lang="ru-RU" sz="1200" dirty="0" smtClean="0"/>
              <a:t>. Статистика </a:t>
            </a:r>
            <a:r>
              <a:rPr lang="ru-RU" sz="1200" dirty="0" err="1" smtClean="0"/>
              <a:t>кибератак</a:t>
            </a:r>
            <a:r>
              <a:rPr lang="ru-RU" sz="1200" dirty="0" smtClean="0"/>
              <a:t> в 1 половине 2025 по версии РТ                                    Рис. 2. Каналы </a:t>
            </a:r>
            <a:r>
              <a:rPr lang="ru-RU" sz="1200" dirty="0" err="1" smtClean="0"/>
              <a:t>социоинженерных</a:t>
            </a:r>
            <a:r>
              <a:rPr lang="ru-RU" sz="1200" dirty="0" smtClean="0"/>
              <a:t> атак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2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Типовой алгоритм ручного анализа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социоинженерной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атаки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54" y="5978975"/>
            <a:ext cx="435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 1. Порядок действий специалиста по ИБ при обнаружении </a:t>
            </a:r>
            <a:r>
              <a:rPr lang="ru-RU" dirty="0" err="1" smtClean="0"/>
              <a:t>кибератаки</a:t>
            </a:r>
            <a:r>
              <a:rPr lang="ru-RU" dirty="0" smtClean="0"/>
              <a:t> против сотрудников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654" y="4560502"/>
            <a:ext cx="1413328" cy="5727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dirty="0" smtClean="0"/>
              <a:t>локализация инцидента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654" y="5346488"/>
            <a:ext cx="1413328" cy="5727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dirty="0" smtClean="0"/>
              <a:t>уведомление пользователя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97075" y="3872996"/>
            <a:ext cx="1496291" cy="5727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dirty="0" smtClean="0"/>
              <a:t>анализ сценария атаки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33083" y="4582232"/>
            <a:ext cx="1625220" cy="6009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dirty="0" smtClean="0"/>
              <a:t>выявление подозрительных элементов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9457" y="5338249"/>
            <a:ext cx="1496291" cy="5727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dirty="0" smtClean="0"/>
              <a:t>модернизация средств ЗИ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56034" y="1701054"/>
            <a:ext cx="50054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Источниками событий ИБ (инцидентов) служат технические средства и сообщения пользователей.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Порядок реагирования специалиста на инциденты зависит от канала осуществления атаки</a:t>
            </a:r>
            <a:r>
              <a:rPr lang="en-US" dirty="0" smtClean="0"/>
              <a:t> (</a:t>
            </a:r>
            <a:r>
              <a:rPr lang="ru-RU" dirty="0" smtClean="0"/>
              <a:t>электронная почта, мессенджер, телефонная связь, </a:t>
            </a:r>
            <a:r>
              <a:rPr lang="ru-RU" dirty="0" err="1" smtClean="0"/>
              <a:t>фишинговый</a:t>
            </a:r>
            <a:r>
              <a:rPr lang="ru-RU" dirty="0" smtClean="0"/>
              <a:t> сайт).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 известном сценарии алгоритм действий заключается в локализации инцидента и уведомлении пользователя о характере противоправных действий (в целях повышения его осведомленности).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 возникновении отличной от предыдущих атаки проводится анализ сценария путем изучения элементов атаки.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После анализа атаки производится модернизация средств ЗИ с учетом нового вида воздействия (вносятся изменения в технические или организационные меры).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15389" y="1666132"/>
            <a:ext cx="4354808" cy="2423012"/>
            <a:chOff x="215389" y="1678832"/>
            <a:chExt cx="4354808" cy="242301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86129" y="1678832"/>
              <a:ext cx="1413328" cy="5727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ru-RU" dirty="0" smtClean="0"/>
                <a:t>поступление события ИБ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66484" y="2449174"/>
              <a:ext cx="2252618" cy="5301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ru-RU" dirty="0" smtClean="0"/>
                <a:t>действия в зависимости от типа атаки</a:t>
              </a:r>
              <a:endParaRPr lang="ru-RU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287789" y="3186296"/>
              <a:ext cx="2210009" cy="915548"/>
              <a:chOff x="327451" y="3366292"/>
              <a:chExt cx="2210009" cy="915548"/>
            </a:xfrm>
          </p:grpSpPr>
          <p:sp>
            <p:nvSpPr>
              <p:cNvPr id="2" name="Блок-схема: решение 1"/>
              <p:cNvSpPr/>
              <p:nvPr/>
            </p:nvSpPr>
            <p:spPr>
              <a:xfrm>
                <a:off x="327451" y="3366292"/>
                <a:ext cx="2210009" cy="915548"/>
              </a:xfrm>
              <a:prstGeom prst="flowChartDecisi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65705" y="3455034"/>
                <a:ext cx="13335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сценарий атаки известен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5389" y="3246162"/>
              <a:ext cx="4354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да                                                         нет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395537" y="2256568"/>
              <a:ext cx="0" cy="1796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2392793" y="2994756"/>
              <a:ext cx="0" cy="1796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единительная линия 24"/>
          <p:cNvCxnSpPr>
            <a:stCxn id="2" idx="1"/>
          </p:cNvCxnSpPr>
          <p:nvPr/>
        </p:nvCxnSpPr>
        <p:spPr>
          <a:xfrm flipH="1">
            <a:off x="775318" y="3631370"/>
            <a:ext cx="512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>
            <a:off x="775318" y="3631370"/>
            <a:ext cx="0" cy="929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83068" y="5144231"/>
            <a:ext cx="0" cy="17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97798" y="3621845"/>
            <a:ext cx="349804" cy="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847601" y="3618849"/>
            <a:ext cx="1" cy="26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3" idx="1"/>
          </p:cNvCxnSpPr>
          <p:nvPr/>
        </p:nvCxnSpPr>
        <p:spPr>
          <a:xfrm flipH="1">
            <a:off x="2544905" y="5624632"/>
            <a:ext cx="554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2543175" y="4882709"/>
            <a:ext cx="0" cy="741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1481982" y="4882709"/>
            <a:ext cx="10629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2" idx="2"/>
            <a:endCxn id="13" idx="0"/>
          </p:cNvCxnSpPr>
          <p:nvPr/>
        </p:nvCxnSpPr>
        <p:spPr>
          <a:xfrm>
            <a:off x="3845693" y="5183187"/>
            <a:ext cx="1910" cy="155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11" idx="2"/>
            <a:endCxn id="12" idx="0"/>
          </p:cNvCxnSpPr>
          <p:nvPr/>
        </p:nvCxnSpPr>
        <p:spPr>
          <a:xfrm>
            <a:off x="3845221" y="4445762"/>
            <a:ext cx="472" cy="13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2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Анализ атрибутов СИ-атаки на примере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фишингового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письма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0029" y="2826045"/>
            <a:ext cx="44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2. Анализ элементов известного сценария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34668" y="6209161"/>
            <a:ext cx="7730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3. Анализ модифицированного сценария, выявляемый по известным атрибутам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805050"/>
            <a:ext cx="1923802" cy="49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почта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с внешними контрагентами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496" y="1805049"/>
            <a:ext cx="1923802" cy="9832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отправителя: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 зарегистрирован месяц назад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от российского часовой пояс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 визуально похож на известный домен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2903" y="1805048"/>
            <a:ext cx="2596738" cy="8356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вложение: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1 защищенный паролем архив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поведенческий анализ выявил загрузку вредоносного ПО и заблокировал письмо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56363" y="1806041"/>
            <a:ext cx="2907475" cy="6822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сообщения: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пароль к вложенному архиву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текст переписки с контрагентами</a:t>
            </a: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служебные символы </a:t>
            </a:r>
            <a:r>
              <a:rPr lang="en-US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Fwd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0629" y="5156211"/>
            <a:ext cx="1923802" cy="855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почта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с внешними контрагентами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получал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фишинговые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496" y="5156211"/>
            <a:ext cx="1923802" cy="10104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отправителя: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 зарегистрирован 2 месяца назад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от российского часовой пояс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 визуально похож на известный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52903" y="5148893"/>
            <a:ext cx="2596738" cy="6597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вложение: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разделенный на части архив – поведенческий анализ не выявил угрозу до ручной сборки архива на локальном компьютере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56362" y="5156211"/>
            <a:ext cx="2907475" cy="4963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сообщения: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пароль к вложенному архиву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текст переписки с контрагентами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60888" y="1762517"/>
            <a:ext cx="1995473" cy="380183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16356" y="5158645"/>
            <a:ext cx="1995473" cy="380183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16356" y="2128997"/>
            <a:ext cx="1995473" cy="380183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38622" y="5494606"/>
            <a:ext cx="1995473" cy="380183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45426" y="1805049"/>
            <a:ext cx="2644472" cy="2452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97891" y="5124200"/>
            <a:ext cx="2644472" cy="24528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6" idx="4"/>
          </p:cNvCxnSpPr>
          <p:nvPr/>
        </p:nvCxnSpPr>
        <p:spPr>
          <a:xfrm>
            <a:off x="3114093" y="2509180"/>
            <a:ext cx="256428" cy="12196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1" idx="0"/>
          </p:cNvCxnSpPr>
          <p:nvPr/>
        </p:nvCxnSpPr>
        <p:spPr>
          <a:xfrm flipH="1">
            <a:off x="3938061" y="2054570"/>
            <a:ext cx="1712794" cy="16336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76018" y="2155371"/>
            <a:ext cx="457508" cy="1573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1" idx="2"/>
          </p:cNvCxnSpPr>
          <p:nvPr/>
        </p:nvCxnSpPr>
        <p:spPr>
          <a:xfrm>
            <a:off x="3938061" y="3942139"/>
            <a:ext cx="1629601" cy="1204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146122" y="3924311"/>
            <a:ext cx="519755" cy="1607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077454" y="3926745"/>
            <a:ext cx="327318" cy="1229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56396" y="3688223"/>
            <a:ext cx="2963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из 3 подозрительных атрибутов письма</a:t>
            </a:r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086104" y="5130822"/>
            <a:ext cx="2644472" cy="71567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616020" y="3703330"/>
            <a:ext cx="2963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метод атаки, выявленный благодаря отслеживанию подозрительных атрибутов</a:t>
            </a:r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>
            <a:stCxn id="40" idx="2"/>
          </p:cNvCxnSpPr>
          <p:nvPr/>
        </p:nvCxnSpPr>
        <p:spPr>
          <a:xfrm>
            <a:off x="8097685" y="4118828"/>
            <a:ext cx="353587" cy="10451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8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894086" y="1240160"/>
            <a:ext cx="9012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Схема выявления новых атак путем накопления знаний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2528" y="1722474"/>
            <a:ext cx="4922874" cy="4225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47788"/>
            <a:ext cx="5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 3. Модель программного комплекса противодействия СИ-атакам, основанная на знаниях об атрибутах атаки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50465" y="1701054"/>
            <a:ext cx="48555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Достоинства: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отслеживание эволюции СИ-атак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автоматизация мероприятий повышения </a:t>
            </a:r>
            <a:r>
              <a:rPr lang="ru-RU" dirty="0" smtClean="0"/>
              <a:t>осведомленности, основанных на реальных событиях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атака может быть выявлена по разным критериям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однотипные и ранее известные атаки не будут представлять угрозы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относительная простота в программной реализации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прогнозирования предпосылок к атакам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быстрое исчерпание сценариев атак</a:t>
            </a:r>
            <a:endParaRPr lang="ru-RU" dirty="0" smtClean="0"/>
          </a:p>
          <a:p>
            <a:r>
              <a:rPr lang="ru-RU" u="sng" dirty="0" smtClean="0"/>
              <a:t>Сложности в реализации: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эффективность зависит от числа выявленных ранее атак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требуется точное формирование массива исходных </a:t>
            </a:r>
            <a:r>
              <a:rPr lang="ru-RU" dirty="0" smtClean="0"/>
              <a:t>данных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требуется использование организационных мер, обязывающих сообщать обо всех случаях СИ-атак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ru-RU" dirty="0" smtClean="0"/>
              <a:t>на точность влияет человеческий фактор (оператор ИБ)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3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308769" y="1700808"/>
            <a:ext cx="9288462" cy="174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3999"/>
              </a:lnSpc>
              <a:buFont typeface="Monotype Sorts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13999"/>
              </a:lnSpc>
              <a:buFont typeface="Monotype Sorts"/>
              <a:buNone/>
              <a:defRPr/>
            </a:pPr>
            <a:endParaRPr lang="ru-RU" sz="11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13999"/>
              </a:lnSpc>
              <a:buFont typeface="Monotype Sorts"/>
              <a:buNone/>
              <a:defRPr/>
            </a:pP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Кюнер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Андрей Павлович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13999"/>
              </a:lnSpc>
              <a:buFont typeface="Monotype Sorts"/>
              <a:buNone/>
              <a:defRPr/>
            </a:pPr>
            <a:endParaRPr lang="ru-RU" sz="11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13999"/>
              </a:lnSpc>
              <a:buFont typeface="Monotype Sorts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Лаборатория проблем компьютерной безопасности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0432" y="401826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0432" y="4864868"/>
            <a:ext cx="540000" cy="540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20432" y="5657418"/>
            <a:ext cx="540000" cy="54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1292593" y="4030023"/>
            <a:ext cx="452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Arial"/>
                <a:cs typeface="Arial"/>
              </a:rPr>
              <a:t>199178, Россия, г. Санкт-Петербург,</a:t>
            </a:r>
            <a:endParaRPr dirty="0"/>
          </a:p>
          <a:p>
            <a:pPr>
              <a:defRPr/>
            </a:pPr>
            <a:r>
              <a:rPr lang="ru-RU" dirty="0">
                <a:latin typeface="Arial"/>
                <a:cs typeface="Arial"/>
              </a:rPr>
              <a:t>14-я линия В.О., дом 39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292593" y="4983292"/>
            <a:ext cx="3180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https://spcras.ru/</a:t>
            </a:r>
            <a:endParaRPr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92593" y="5657418"/>
            <a:ext cx="3180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  <a:hlinkClick r:id="rId6"/>
              </a:rPr>
              <a:t>kunerandrey@mail.ru</a:t>
            </a:r>
            <a:endParaRPr lang="en-US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dirty="0" smtClean="0"/>
              <a:t>SPIN ID </a:t>
            </a:r>
            <a:r>
              <a:rPr lang="ru-RU" dirty="0" smtClean="0">
                <a:hlinkClick r:id="rId7" tooltip="Персональная карточка автора"/>
              </a:rPr>
              <a:t>7665-5138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60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573</Words>
  <Application>Microsoft Office PowerPoint</Application>
  <PresentationFormat>Лист A4 (210x297 мм)</PresentationFormat>
  <Paragraphs>89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Arial</vt:lpstr>
      <vt:lpstr>Century Gothic</vt:lpstr>
      <vt:lpstr>Monotype Sorts</vt:lpstr>
      <vt:lpstr>Times New Roman</vt:lpstr>
      <vt:lpstr>Тема Office</vt:lpstr>
      <vt:lpstr>Международная научно-практическая конференция  «АВТОМАТИЗАЦИЯ, ТЕЛЕКОММУНИКАЦИИ, ИНФОРМАЦИОННЫЕ ТЕХНОЛОГИИ И ПРОГРАММНОЕ ОБЕСПЕЧЕНИЕ 2025» (ATITS 2025)  Разработка модели программного комплекса противодействия кибератакам с применением социальной инженерии</vt:lpstr>
      <vt:lpstr>Вступление</vt:lpstr>
      <vt:lpstr>Типовой алгоритм ручного анализа социоинженерной атаки</vt:lpstr>
      <vt:lpstr>Анализ атрибутов СИ-атаки на примере фишингового письма</vt:lpstr>
      <vt:lpstr>Схема выявления новых атак путем накопления знаний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проведенном научно-диссертационном исследовании  «Модели, алгоритмы и методики обнаружения и противодействия социоинженерным атакам» за 1 семестр 2023/2024 учебного года.</dc:title>
  <dc:creator>user</dc:creator>
  <cp:lastModifiedBy>User</cp:lastModifiedBy>
  <cp:revision>636</cp:revision>
  <dcterms:created xsi:type="dcterms:W3CDTF">2020-10-07T12:33:06Z</dcterms:created>
  <dcterms:modified xsi:type="dcterms:W3CDTF">2025-10-28T12:14:50Z</dcterms:modified>
</cp:coreProperties>
</file>