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7" d="100"/>
          <a:sy n="107" d="100"/>
        </p:scale>
        <p:origin x="138" y="180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4310742"/>
            <a:ext cx="9144000" cy="1428751"/>
          </a:xfr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sz="3600" b="1">
                <a:latin typeface="Montserrat"/>
              </a:rPr>
              <a:t>Разработка механизмов для автомата по приему контейнеров для самовзятого биоматериала.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8963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30000" y="6327479"/>
            <a:ext cx="50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22A2F"/>
                </a:solidFill>
                <a:latin typeface="Montserrat"/>
              </a:rPr>
              <a:t>1</a:t>
            </a:r>
            <a:r>
              <a:rPr lang="en-US" sz="2000" b="1">
                <a:solidFill>
                  <a:srgbClr val="C22A2F"/>
                </a:solidFill>
                <a:latin typeface="Montserrat"/>
              </a:rPr>
              <a:t>0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  <p:sp>
        <p:nvSpPr>
          <p:cNvPr id="12" name="Деятельность:"/>
          <p:cNvSpPr txBox="1"/>
          <p:nvPr/>
        </p:nvSpPr>
        <p:spPr bwMode="auto">
          <a:xfrm>
            <a:off x="375512" y="400926"/>
            <a:ext cx="5487406" cy="3447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Montserrat"/>
                <a:ea typeface="+mn-ea"/>
                <a:cs typeface="+mn-cs"/>
              </a:rPr>
              <a:t>Робот-манипулятор на подъемной оси</a:t>
            </a:r>
            <a:endParaRPr lang="ru-RU" sz="2400">
              <a:solidFill>
                <a:schemeClr val="tx1"/>
              </a:solidFill>
              <a:latin typeface="Montserra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129841" y="984175"/>
            <a:ext cx="3577590" cy="4770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8963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56894" y="6327479"/>
            <a:ext cx="408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22A2F"/>
                </a:solidFill>
                <a:latin typeface="Montserrat"/>
              </a:rPr>
              <a:t>1</a:t>
            </a:r>
            <a:r>
              <a:rPr lang="en-US" sz="2000" b="1">
                <a:solidFill>
                  <a:srgbClr val="C22A2F"/>
                </a:solidFill>
                <a:latin typeface="Montserrat"/>
              </a:rPr>
              <a:t>1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  <p:sp>
        <p:nvSpPr>
          <p:cNvPr id="12" name="Деятельность:"/>
          <p:cNvSpPr txBox="1"/>
          <p:nvPr/>
        </p:nvSpPr>
        <p:spPr bwMode="auto">
          <a:xfrm>
            <a:off x="375512" y="400926"/>
            <a:ext cx="5487406" cy="3447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Montserrat"/>
                <a:ea typeface="+mn-ea"/>
                <a:cs typeface="+mn-cs"/>
              </a:rPr>
              <a:t>Выдвижные полочки под штативы</a:t>
            </a:r>
            <a:endParaRPr lang="ru-RU" sz="2400">
              <a:solidFill>
                <a:schemeClr val="tx1"/>
              </a:solidFill>
              <a:latin typeface="Montserra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 l="0" t="30823" r="0" b="0"/>
          <a:stretch/>
        </p:blipFill>
        <p:spPr bwMode="auto">
          <a:xfrm>
            <a:off x="3786785" y="1514157"/>
            <a:ext cx="4152264" cy="38296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8963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30000" y="6327479"/>
            <a:ext cx="48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22A2F"/>
                </a:solidFill>
                <a:latin typeface="Montserrat"/>
              </a:rPr>
              <a:t>1</a:t>
            </a:r>
            <a:r>
              <a:rPr lang="en-US" sz="2000" b="1">
                <a:solidFill>
                  <a:srgbClr val="C22A2F"/>
                </a:solidFill>
                <a:latin typeface="Montserrat"/>
              </a:rPr>
              <a:t>2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  <p:sp>
        <p:nvSpPr>
          <p:cNvPr id="12" name="Деятельность:"/>
          <p:cNvSpPr txBox="1"/>
          <p:nvPr/>
        </p:nvSpPr>
        <p:spPr bwMode="auto">
          <a:xfrm>
            <a:off x="375512" y="400926"/>
            <a:ext cx="5826476" cy="3447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Montserrat"/>
                <a:ea typeface="+mn-ea"/>
                <a:cs typeface="+mn-cs"/>
              </a:rPr>
              <a:t>Этикетировщик</a:t>
            </a:r>
            <a:r>
              <a:rPr lang="ru-RU" sz="2000">
                <a:solidFill>
                  <a:schemeClr val="tx1"/>
                </a:solidFill>
                <a:latin typeface="Montserrat"/>
                <a:ea typeface="+mn-ea"/>
                <a:cs typeface="+mn-cs"/>
              </a:rPr>
              <a:t> </a:t>
            </a:r>
            <a:r>
              <a:rPr lang="ru-RU" sz="2000">
                <a:solidFill>
                  <a:schemeClr val="tx1"/>
                </a:solidFill>
                <a:latin typeface="Montserrat"/>
                <a:ea typeface="+mn-ea"/>
                <a:cs typeface="+mn-cs"/>
              </a:rPr>
              <a:t>Godex</a:t>
            </a:r>
            <a:r>
              <a:rPr lang="ru-RU" sz="2000">
                <a:solidFill>
                  <a:schemeClr val="tx1"/>
                </a:solidFill>
                <a:latin typeface="Montserrat"/>
                <a:ea typeface="+mn-ea"/>
                <a:cs typeface="+mn-cs"/>
              </a:rPr>
              <a:t> gtl100 с доработкой</a:t>
            </a:r>
            <a:endParaRPr lang="ru-RU" sz="2400">
              <a:solidFill>
                <a:schemeClr val="tx1"/>
              </a:solidFill>
              <a:latin typeface="Montserra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l="6485" t="16772" r="1944" b="6436"/>
          <a:stretch/>
        </p:blipFill>
        <p:spPr bwMode="auto">
          <a:xfrm>
            <a:off x="1839705" y="1842620"/>
            <a:ext cx="5541235" cy="3485164"/>
          </a:xfrm>
          <a:prstGeom prst="rect">
            <a:avLst/>
          </a:prstGeom>
          <a:ln>
            <a:noFill/>
          </a:ln>
        </p:spPr>
      </p:pic>
      <p:grpSp>
        <p:nvGrpSpPr>
          <p:cNvPr id="4" name="Группа 3"/>
          <p:cNvGrpSpPr/>
          <p:nvPr/>
        </p:nvGrpSpPr>
        <p:grpSpPr bwMode="auto">
          <a:xfrm>
            <a:off x="2667092" y="3787104"/>
            <a:ext cx="1419225" cy="849630"/>
            <a:chOff x="0" y="0"/>
            <a:chExt cx="1419465" cy="849989"/>
          </a:xfrm>
        </p:grpSpPr>
        <p:cxnSp>
          <p:nvCxnSpPr>
            <p:cNvPr id="5" name="Прямая со стрелкой 4"/>
            <p:cNvCxnSpPr>
              <a:cxnSpLocks/>
            </p:cNvCxnSpPr>
            <p:nvPr/>
          </p:nvCxnSpPr>
          <p:spPr bwMode="auto">
            <a:xfrm flipH="1" flipV="1">
              <a:off x="0" y="0"/>
              <a:ext cx="296065" cy="49418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Надпись 3"/>
            <p:cNvSpPr txBox="1"/>
            <p:nvPr/>
          </p:nvSpPr>
          <p:spPr bwMode="auto">
            <a:xfrm>
              <a:off x="203440" y="324209"/>
              <a:ext cx="1216025" cy="52578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/>
              <a:noAutofit/>
            </a:bodyPr>
            <a:lstStyle/>
            <a:p>
              <a:pPr>
                <a:lnSpc>
                  <a:spcPct val="114999"/>
                </a:lnSpc>
                <a:spcAft>
                  <a:spcPts val="800"/>
                </a:spcAft>
                <a:defRPr/>
              </a:pPr>
              <a:r>
                <a:rPr lang="ru-RU" sz="1200">
                  <a:latin typeface="Times New Roman"/>
                  <a:ea typeface="Aptos"/>
                  <a:cs typeface="Times New Roman"/>
                </a:rPr>
                <a:t>Планка с двумя подшипниками</a:t>
              </a:r>
              <a:endParaRPr lang="ru-RU" sz="1200">
                <a:latin typeface="Aptos"/>
                <a:ea typeface="Aptos"/>
                <a:cs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latin typeface="Montserrat"/>
              </a:rPr>
              <a:t>Программная часть</a:t>
            </a:r>
            <a:br>
              <a:rPr lang="ru-RU" sz="2800" b="1">
                <a:latin typeface="Montserrat"/>
              </a:rPr>
            </a:br>
            <a:br>
              <a:rPr lang="ru-RU" sz="2800" b="1">
                <a:latin typeface="Montserrat"/>
              </a:rPr>
            </a:br>
            <a:endParaRPr lang="ru-RU" sz="2800" b="1">
              <a:latin typeface="Montserrat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485587" y="2654822"/>
            <a:ext cx="6841565" cy="322175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000">
                <a:latin typeface="Montserrat"/>
              </a:rPr>
              <a:t>Это специализированное программное обеспечение, разработанное на языке C++. Обеспечивает низкоуровневое управление приводами, обработку сигналов с датчиков, мониторинг статуса аппаратных модулей в реальном времени.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38965" y="6327479"/>
            <a:ext cx="4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22A2F"/>
                </a:solidFill>
                <a:latin typeface="Montserrat"/>
              </a:rPr>
              <a:t>1</a:t>
            </a:r>
            <a:r>
              <a:rPr lang="en-US" sz="2000" b="1">
                <a:solidFill>
                  <a:srgbClr val="C22A2F"/>
                </a:solidFill>
                <a:latin typeface="Montserrat"/>
              </a:rPr>
              <a:t>3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  <p:sp>
        <p:nvSpPr>
          <p:cNvPr id="4" name="Деятельность:"/>
          <p:cNvSpPr txBox="1"/>
          <p:nvPr/>
        </p:nvSpPr>
        <p:spPr bwMode="auto">
          <a:xfrm>
            <a:off x="697132" y="1219762"/>
            <a:ext cx="7897033" cy="115230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Montserrat"/>
                <a:ea typeface="+mn-ea"/>
                <a:cs typeface="+mn-cs"/>
              </a:rPr>
              <a:t>Система управления механизмами и технологическими процессами (СУМЭЧ)</a:t>
            </a:r>
            <a:endParaRPr/>
          </a:p>
          <a:p>
            <a:pPr>
              <a:defRPr/>
            </a:pPr>
            <a:endParaRPr lang="ru-RU" sz="2400">
              <a:solidFill>
                <a:schemeClr val="tx1"/>
              </a:solidFill>
              <a:latin typeface="Montserra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7015" y="618563"/>
            <a:ext cx="105156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>
                <a:latin typeface="Montserrat"/>
              </a:rPr>
              <a:t>Результаты</a:t>
            </a:r>
            <a:br>
              <a:rPr lang="ru-RU" sz="2800" b="1">
                <a:latin typeface="Montserrat"/>
              </a:rPr>
            </a:br>
            <a:br>
              <a:rPr lang="ru-RU" sz="2800" b="1">
                <a:latin typeface="Montserrat"/>
              </a:rPr>
            </a:br>
            <a:br>
              <a:rPr lang="ru-RU" sz="2800" b="1">
                <a:latin typeface="Montserrat"/>
              </a:rPr>
            </a:br>
            <a:endParaRPr lang="ru-RU" sz="2800" b="1">
              <a:latin typeface="Montserrat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502989" y="1813569"/>
            <a:ext cx="3968343" cy="41596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>
                <a:latin typeface="Montserrat"/>
              </a:rPr>
              <a:t>Модуль приема с тремя каналами для разных типов пробирок, оснащенный заслонками и направляющими</a:t>
            </a:r>
            <a:endParaRPr/>
          </a:p>
          <a:p>
            <a:pPr>
              <a:defRPr/>
            </a:pPr>
            <a:r>
              <a:rPr lang="ru-RU" sz="1800">
                <a:latin typeface="Montserrat"/>
              </a:rPr>
              <a:t>Подъемная ось для робота-манипулятора, обеспечивающая доступ к зонам приема, этикетирования и хранения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30000" y="6327479"/>
            <a:ext cx="510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22A2F"/>
                </a:solidFill>
                <a:latin typeface="Montserrat"/>
              </a:rPr>
              <a:t>1</a:t>
            </a:r>
            <a:r>
              <a:rPr lang="en-US" sz="2000" b="1">
                <a:solidFill>
                  <a:srgbClr val="C22A2F"/>
                </a:solidFill>
                <a:latin typeface="Montserrat"/>
              </a:rPr>
              <a:t>4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  <p:sp>
        <p:nvSpPr>
          <p:cNvPr id="3" name="Объект 2"/>
          <p:cNvSpPr txBox="1"/>
          <p:nvPr/>
        </p:nvSpPr>
        <p:spPr bwMode="auto">
          <a:xfrm>
            <a:off x="5865334" y="1807996"/>
            <a:ext cx="43202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>
                <a:latin typeface="Montserrat"/>
              </a:rPr>
              <a:t>Холодильная камера с тремя выдвижными полками, вмещающая до 12 штативов для пробирок</a:t>
            </a:r>
            <a:endParaRPr/>
          </a:p>
          <a:p>
            <a:pPr>
              <a:defRPr/>
            </a:pPr>
            <a:r>
              <a:rPr lang="ru-RU" sz="1800">
                <a:latin typeface="Montserrat"/>
              </a:rPr>
              <a:t>Настройка, модификация и программирование </a:t>
            </a:r>
            <a:r>
              <a:rPr lang="ru-RU" sz="1800">
                <a:latin typeface="Montserrat"/>
              </a:rPr>
              <a:t>этикетировщика</a:t>
            </a:r>
            <a:r>
              <a:rPr lang="ru-RU" sz="1800">
                <a:latin typeface="Montserrat"/>
              </a:rPr>
              <a:t> для печати и последующего наклеивания штрих-кодов на пробирки в автоматическом режиме</a:t>
            </a:r>
            <a:endParaRPr/>
          </a:p>
          <a:p>
            <a:pPr>
              <a:defRPr/>
            </a:pPr>
            <a:r>
              <a:rPr lang="ru-RU" sz="1800">
                <a:latin typeface="Montserrat"/>
              </a:rPr>
              <a:t>Программа для взаимодействия с механизмами приёма</a:t>
            </a:r>
            <a:endParaRPr/>
          </a:p>
          <a:p>
            <a:pPr>
              <a:defRPr/>
            </a:pPr>
            <a:endParaRPr lang="ru-RU" sz="1800">
              <a:latin typeface="Montserrat"/>
            </a:endParaRPr>
          </a:p>
        </p:txBody>
      </p:sp>
      <p:sp>
        <p:nvSpPr>
          <p:cNvPr id="4" name="Деятельность:"/>
          <p:cNvSpPr txBox="1"/>
          <p:nvPr/>
        </p:nvSpPr>
        <p:spPr bwMode="auto">
          <a:xfrm>
            <a:off x="539922" y="1067034"/>
            <a:ext cx="8012407" cy="78297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Montserrat"/>
                <a:ea typeface="+mn-ea"/>
                <a:cs typeface="+mn-cs"/>
              </a:rPr>
              <a:t>Были разработаны механизмы для автомата приёма пробирок</a:t>
            </a:r>
            <a:endParaRPr/>
          </a:p>
          <a:p>
            <a:pPr>
              <a:defRPr/>
            </a:pPr>
            <a:endParaRPr lang="ru-RU" sz="2400">
              <a:solidFill>
                <a:schemeClr val="tx1"/>
              </a:solidFill>
              <a:latin typeface="Montserra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7015" y="618563"/>
            <a:ext cx="105156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>
                <a:latin typeface="Montserrat"/>
              </a:rPr>
              <a:t>Заключение</a:t>
            </a:r>
            <a:br>
              <a:rPr lang="ru-RU" sz="2800" b="1">
                <a:latin typeface="Montserrat"/>
              </a:rPr>
            </a:br>
            <a:br>
              <a:rPr lang="ru-RU" sz="2800" b="1">
                <a:latin typeface="Montserrat"/>
              </a:rPr>
            </a:br>
            <a:br>
              <a:rPr lang="ru-RU" sz="2800" b="1">
                <a:latin typeface="Montserrat"/>
              </a:rPr>
            </a:br>
            <a:br>
              <a:rPr lang="ru-RU" sz="2800" b="1">
                <a:latin typeface="Montserrat"/>
              </a:rPr>
            </a:br>
            <a:endParaRPr lang="ru-RU" sz="2800" b="1">
              <a:latin typeface="Montserrat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473028" y="2130208"/>
            <a:ext cx="3968343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>
                <a:latin typeface="Montserrat"/>
              </a:rPr>
              <a:t>Практическая значимость работы заключается в снижении доли ручного труда, </a:t>
            </a:r>
            <a:endParaRPr/>
          </a:p>
          <a:p>
            <a:pPr>
              <a:defRPr/>
            </a:pPr>
            <a:r>
              <a:rPr lang="ru-RU" sz="1800">
                <a:latin typeface="Montserrat"/>
              </a:rPr>
              <a:t>минимизации ошибок идентификации и маркировки, </a:t>
            </a:r>
            <a:endParaRPr/>
          </a:p>
          <a:p>
            <a:pPr>
              <a:defRPr/>
            </a:pPr>
            <a:r>
              <a:rPr lang="ru-RU" sz="1800">
                <a:latin typeface="Montserrat"/>
              </a:rPr>
              <a:t>сокращении времени обработки биоматериалов и </a:t>
            </a:r>
            <a:endParaRPr/>
          </a:p>
          <a:p>
            <a:pPr>
              <a:defRPr/>
            </a:pPr>
            <a:r>
              <a:rPr lang="ru-RU" sz="1800">
                <a:latin typeface="Montserrat"/>
              </a:rPr>
              <a:t>улучшении условий их хранения.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38965" y="6327479"/>
            <a:ext cx="4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22A2F"/>
                </a:solidFill>
                <a:latin typeface="Montserrat"/>
              </a:rPr>
              <a:t>1</a:t>
            </a:r>
            <a:r>
              <a:rPr lang="en-US" sz="2000" b="1">
                <a:solidFill>
                  <a:srgbClr val="C22A2F"/>
                </a:solidFill>
                <a:latin typeface="Montserrat"/>
              </a:rPr>
              <a:t>5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  <p:sp>
        <p:nvSpPr>
          <p:cNvPr id="3" name="Объект 2"/>
          <p:cNvSpPr txBox="1"/>
          <p:nvPr/>
        </p:nvSpPr>
        <p:spPr bwMode="auto">
          <a:xfrm>
            <a:off x="6033855" y="2135525"/>
            <a:ext cx="43202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>
                <a:latin typeface="Montserrat"/>
              </a:rPr>
              <a:t>Внедрение комплекса позволит повысить точность, скорость и экономическую эффективность </a:t>
            </a:r>
            <a:r>
              <a:rPr lang="ru-RU" sz="1800">
                <a:latin typeface="Montserrat"/>
              </a:rPr>
              <a:t>преаналитического</a:t>
            </a:r>
            <a:r>
              <a:rPr lang="ru-RU" sz="1800">
                <a:latin typeface="Montserrat"/>
              </a:rPr>
              <a:t> этапа.</a:t>
            </a:r>
            <a:endParaRPr/>
          </a:p>
        </p:txBody>
      </p:sp>
      <p:sp>
        <p:nvSpPr>
          <p:cNvPr id="4" name="Деятельность:"/>
          <p:cNvSpPr txBox="1"/>
          <p:nvPr/>
        </p:nvSpPr>
        <p:spPr bwMode="auto">
          <a:xfrm>
            <a:off x="473028" y="882205"/>
            <a:ext cx="6451781" cy="115230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Montserrat"/>
                <a:ea typeface="+mn-ea"/>
                <a:cs typeface="+mn-cs"/>
              </a:rPr>
              <a:t>Разработана автоматизированная система приема пробирок для анализов</a:t>
            </a:r>
            <a:endParaRPr/>
          </a:p>
          <a:p>
            <a:pPr>
              <a:defRPr/>
            </a:pPr>
            <a:endParaRPr lang="ru-RU" sz="2400">
              <a:solidFill>
                <a:schemeClr val="tx1"/>
              </a:solidFill>
              <a:latin typeface="Montserra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7015" y="618563"/>
            <a:ext cx="105156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>
                <a:latin typeface="Montserrat"/>
              </a:rPr>
              <a:t>Заключение</a:t>
            </a:r>
            <a:br>
              <a:rPr lang="ru-RU" sz="2800" b="1">
                <a:latin typeface="Montserrat"/>
              </a:rPr>
            </a:br>
            <a:br>
              <a:rPr lang="ru-RU" sz="2800" b="1">
                <a:latin typeface="Montserrat"/>
              </a:rPr>
            </a:br>
            <a:br>
              <a:rPr lang="ru-RU" sz="2800" b="1">
                <a:latin typeface="Montserrat"/>
              </a:rPr>
            </a:br>
            <a:br>
              <a:rPr lang="ru-RU" sz="2800" b="1">
                <a:latin typeface="Montserrat"/>
              </a:rPr>
            </a:br>
            <a:endParaRPr lang="ru-RU" sz="2800" b="1">
              <a:latin typeface="Montserrat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528045" y="2095374"/>
            <a:ext cx="3968343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>
                <a:latin typeface="Montserrat"/>
              </a:rPr>
              <a:t>Проведение испытаний опытного образца в условиях реального лабораторного процесса.</a:t>
            </a:r>
            <a:endParaRPr/>
          </a:p>
          <a:p>
            <a:pPr>
              <a:defRPr/>
            </a:pPr>
            <a:r>
              <a:rPr lang="ru-RU" sz="1800">
                <a:latin typeface="Montserrat"/>
              </a:rPr>
              <a:t>Адаптация системы для работы с новыми типами расходных материалов и биологических образцов.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21035" y="6327479"/>
            <a:ext cx="506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22A2F"/>
                </a:solidFill>
                <a:latin typeface="Montserrat"/>
              </a:rPr>
              <a:t>1</a:t>
            </a:r>
            <a:r>
              <a:rPr lang="en-US" sz="2000" b="1">
                <a:solidFill>
                  <a:srgbClr val="C22A2F"/>
                </a:solidFill>
                <a:latin typeface="Montserrat"/>
              </a:rPr>
              <a:t>6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  <p:sp>
        <p:nvSpPr>
          <p:cNvPr id="4" name="Деятельность:"/>
          <p:cNvSpPr txBox="1"/>
          <p:nvPr/>
        </p:nvSpPr>
        <p:spPr bwMode="auto">
          <a:xfrm>
            <a:off x="528045" y="1177602"/>
            <a:ext cx="6451781" cy="78297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Montserrat"/>
                <a:ea typeface="+mn-ea"/>
                <a:cs typeface="+mn-cs"/>
              </a:rPr>
              <a:t>Перспективы дальнейших исследований</a:t>
            </a:r>
            <a:endParaRPr/>
          </a:p>
          <a:p>
            <a:pPr>
              <a:defRPr/>
            </a:pPr>
            <a:endParaRPr lang="ru-RU" sz="2400">
              <a:solidFill>
                <a:schemeClr val="tx1"/>
              </a:solidFill>
              <a:latin typeface="Montserra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70273026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69" y="0"/>
            <a:ext cx="12189629" cy="6858000"/>
          </a:xfrm>
          <a:prstGeom prst="rect">
            <a:avLst/>
          </a:prstGeom>
        </p:spPr>
      </p:pic>
      <p:sp>
        <p:nvSpPr>
          <p:cNvPr id="1229537661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 rot="16199969" flipH="0" flipV="0">
            <a:off x="3813280" y="-1904999"/>
            <a:ext cx="4107656" cy="11251406"/>
          </a:xfrm>
        </p:spPr>
        <p:txBody>
          <a:bodyPr vertOverflow="overflow" horzOverflow="overflow" vert="eaVert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/>
              <a:t>Работа выполнена при финансовой поддержке гранта Правительства Москвы  0603-10/23 «Разработка программно-аппаратного комплекса (ПАК) по автоматизированной выдачи контейнеров для самовзятого биоматериала и их приему. (ПАК-Лабомат)».</a:t>
            </a:r>
            <a:endParaRPr/>
          </a:p>
        </p:txBody>
      </p:sp>
      <p:pic>
        <p:nvPicPr>
          <p:cNvPr id="1129621722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4" y="6159332"/>
            <a:ext cx="12190815" cy="698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C22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4737413" y="1728698"/>
            <a:ext cx="41985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Montserrat"/>
              </a:rPr>
              <a:t>Гришкевич Илья Андреевич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Montserrat"/>
              </a:rPr>
              <a:t>Руководитель проектов</a:t>
            </a:r>
            <a:endParaRPr/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Montserrat"/>
              </a:rPr>
              <a:t>grishkevichia@dcli.ru</a:t>
            </a:r>
            <a:endParaRPr/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Montserrat"/>
              </a:rPr>
              <a:t>+7(9</a:t>
            </a:r>
            <a:r>
              <a:rPr lang="ru-RU" sz="2000" b="1">
                <a:solidFill>
                  <a:schemeClr val="bg1"/>
                </a:solidFill>
                <a:latin typeface="Montserrat"/>
              </a:rPr>
              <a:t>05</a:t>
            </a:r>
            <a:r>
              <a:rPr lang="en-US" sz="2000" b="1">
                <a:solidFill>
                  <a:schemeClr val="bg1"/>
                </a:solidFill>
                <a:latin typeface="Montserrat"/>
              </a:rPr>
              <a:t>)</a:t>
            </a:r>
            <a:r>
              <a:rPr lang="ru-RU" sz="2000" b="1">
                <a:solidFill>
                  <a:schemeClr val="bg1"/>
                </a:solidFill>
                <a:latin typeface="Montserrat"/>
              </a:rPr>
              <a:t>692</a:t>
            </a:r>
            <a:r>
              <a:rPr lang="en-US" sz="2000" b="1">
                <a:solidFill>
                  <a:schemeClr val="bg1"/>
                </a:solidFill>
                <a:latin typeface="Montserrat"/>
              </a:rPr>
              <a:t>-</a:t>
            </a:r>
            <a:r>
              <a:rPr lang="ru-RU" sz="2000" b="1">
                <a:solidFill>
                  <a:schemeClr val="bg1"/>
                </a:solidFill>
                <a:latin typeface="Montserrat"/>
              </a:rPr>
              <a:t>71</a:t>
            </a:r>
            <a:r>
              <a:rPr lang="en-US" sz="2000" b="1">
                <a:solidFill>
                  <a:schemeClr val="bg1"/>
                </a:solidFill>
                <a:latin typeface="Montserrat"/>
              </a:rPr>
              <a:t>-</a:t>
            </a:r>
            <a:r>
              <a:rPr lang="ru-RU" sz="2000" b="1">
                <a:solidFill>
                  <a:schemeClr val="bg1"/>
                </a:solidFill>
                <a:latin typeface="Montserrat"/>
              </a:rPr>
              <a:t>41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40128" y="1614486"/>
            <a:ext cx="2233273" cy="240506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4848225" y="3118812"/>
            <a:ext cx="3162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4794563" y="3215759"/>
            <a:ext cx="2492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Montserrat"/>
              </a:rPr>
              <a:t>dcli.ru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Montserrat"/>
              </a:rPr>
              <a:t>8(495)396-66-68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latin typeface="Montserrat"/>
              </a:rPr>
              <a:t>Проблемы </a:t>
            </a:r>
            <a:r>
              <a:rPr lang="ru-RU" sz="2800" b="1">
                <a:latin typeface="Montserrat"/>
              </a:rPr>
              <a:t>преаналитического</a:t>
            </a:r>
            <a:r>
              <a:rPr lang="ru-RU" sz="2800" b="1">
                <a:latin typeface="Montserrat"/>
              </a:rPr>
              <a:t> этапа</a:t>
            </a:r>
            <a:br>
              <a:rPr lang="ru-RU" sz="2800" b="1">
                <a:latin typeface="Montserrat"/>
              </a:rPr>
            </a:br>
            <a:endParaRPr lang="ru-RU" sz="2800" b="1">
              <a:latin typeface="Montserrat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1380309" y="1807996"/>
            <a:ext cx="3603171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Современная лабораторная диагностика, остаётся уязвимой на </a:t>
            </a:r>
            <a:r>
              <a:rPr lang="ru-RU" sz="2400">
                <a:latin typeface="Montserrat"/>
              </a:rPr>
              <a:t>преаналитическом</a:t>
            </a:r>
            <a:r>
              <a:rPr lang="ru-RU" sz="2400">
                <a:latin typeface="Montserrat"/>
              </a:rPr>
              <a:t> этапе, и является основным «слабым звеном» 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78713" y="6327479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22A2F"/>
                </a:solidFill>
                <a:latin typeface="Montserrat"/>
              </a:rPr>
              <a:t>2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  <p:sp>
        <p:nvSpPr>
          <p:cNvPr id="3" name="Объект 2"/>
          <p:cNvSpPr txBox="1"/>
          <p:nvPr/>
        </p:nvSpPr>
        <p:spPr bwMode="auto">
          <a:xfrm>
            <a:off x="6259286" y="1807996"/>
            <a:ext cx="36031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Ручные процессы взятия, маркировки, транспортировки и учёта биоматериала приводят к 46 – 70% всех лабораторных ошибок</a:t>
            </a:r>
            <a:endParaRPr/>
          </a:p>
          <a:p>
            <a:pPr marL="0" indent="0">
              <a:buNone/>
              <a:defRPr/>
            </a:pPr>
            <a:r>
              <a:rPr lang="en-US" sz="2400">
                <a:latin typeface="Montserrat"/>
              </a:rPr>
              <a:t> </a:t>
            </a:r>
            <a:endParaRPr lang="ru-RU" sz="2400">
              <a:latin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895" y="17930"/>
            <a:ext cx="12189630" cy="685800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627274" y="1126678"/>
            <a:ext cx="3603171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Автоматизация </a:t>
            </a:r>
            <a:r>
              <a:rPr lang="ru-RU" sz="2400">
                <a:latin typeface="Montserrat"/>
              </a:rPr>
              <a:t>преаналитического</a:t>
            </a:r>
            <a:r>
              <a:rPr lang="ru-RU" sz="2400">
                <a:latin typeface="Montserrat"/>
              </a:rPr>
              <a:t> этапа позволяет снизить количество ошибок, а также итоговую стоимость анализа за счет уменьшения расходов на фонд оплаты труда.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78713" y="6327479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22A2F"/>
                </a:solidFill>
                <a:latin typeface="Montserrat"/>
              </a:rPr>
              <a:t>3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  <p:sp>
        <p:nvSpPr>
          <p:cNvPr id="3" name="Объект 2"/>
          <p:cNvSpPr txBox="1"/>
          <p:nvPr/>
        </p:nvSpPr>
        <p:spPr bwMode="auto">
          <a:xfrm>
            <a:off x="4807035" y="1126678"/>
            <a:ext cx="49225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Реализация комплексной автоматизации управления </a:t>
            </a:r>
            <a:r>
              <a:rPr lang="ru-RU" sz="2400">
                <a:latin typeface="Montserrat"/>
              </a:rPr>
              <a:t>преаналитическим</a:t>
            </a:r>
            <a:r>
              <a:rPr lang="ru-RU" sz="2400">
                <a:latin typeface="Montserrat"/>
              </a:rPr>
              <a:t> этапом представляет собой стратегически важную инициативу, направленную на кардинальное повышение качества, безопасности и экономической эффективности всей системы лабораторной диагностики.</a:t>
            </a:r>
            <a:endParaRPr/>
          </a:p>
          <a:p>
            <a:pPr marL="0" indent="0">
              <a:buNone/>
              <a:defRPr/>
            </a:pPr>
            <a:r>
              <a:rPr lang="en-US" sz="2400">
                <a:latin typeface="Montserrat"/>
              </a:rPr>
              <a:t> </a:t>
            </a:r>
            <a:endParaRPr lang="ru-RU" sz="2400">
              <a:latin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99160" y="2341971"/>
            <a:ext cx="105156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>
                <a:latin typeface="Montserrat"/>
              </a:rPr>
              <a:t>Цель работы - Разработать механизмы для автоматизированной системы приема пробирок для анализов.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78713" y="6327479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22A2F"/>
                </a:solidFill>
                <a:latin typeface="Montserrat"/>
              </a:rPr>
              <a:t>4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latin typeface="Montserrat"/>
              </a:rPr>
              <a:t>Обзор существующих решений</a:t>
            </a:r>
            <a:br>
              <a:rPr lang="ru-RU" sz="2800" b="1">
                <a:latin typeface="Montserrat"/>
              </a:rPr>
            </a:br>
            <a:endParaRPr lang="ru-RU" sz="2800" b="1">
              <a:latin typeface="Montserrat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341812" y="1132409"/>
            <a:ext cx="8967651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000">
                <a:latin typeface="Montserrat"/>
              </a:rPr>
              <a:t>При поиске аналогов автоматов для выдачи и приема анализов в открытых источниках было найдено похожее решение. Это продукт российской компании </a:t>
            </a:r>
            <a:r>
              <a:rPr lang="ru-RU" sz="2000">
                <a:latin typeface="Montserrat"/>
              </a:rPr>
              <a:t>Helix</a:t>
            </a:r>
            <a:r>
              <a:rPr lang="ru-RU" sz="2000">
                <a:latin typeface="Montserrat"/>
              </a:rPr>
              <a:t> под названием </a:t>
            </a:r>
            <a:r>
              <a:rPr lang="ru-RU" sz="2000">
                <a:latin typeface="Montserrat"/>
              </a:rPr>
              <a:t>Лабомат</a:t>
            </a:r>
            <a:r>
              <a:rPr lang="ru-RU" sz="2000">
                <a:latin typeface="Montserrat"/>
              </a:rPr>
              <a:t>. </a:t>
            </a:r>
            <a:r>
              <a:rPr lang="en-US" sz="2000">
                <a:latin typeface="Montserrat"/>
              </a:rPr>
              <a:t> </a:t>
            </a:r>
            <a:endParaRPr lang="ru-RU" sz="2000">
              <a:latin typeface="Montserra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78713" y="6327479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22A2F"/>
                </a:solidFill>
                <a:latin typeface="Montserrat"/>
              </a:rPr>
              <a:t>5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205881" y="2055813"/>
            <a:ext cx="7572824" cy="38942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943520" y="1795901"/>
            <a:ext cx="3603171" cy="4156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600">
                <a:latin typeface="Montserrat"/>
              </a:rPr>
              <a:t>коммерчески успешен</a:t>
            </a:r>
            <a:endParaRPr/>
          </a:p>
          <a:p>
            <a:pPr>
              <a:defRPr/>
            </a:pPr>
            <a:r>
              <a:rPr lang="ru-RU" sz="1600">
                <a:latin typeface="Montserrat"/>
              </a:rPr>
              <a:t>Результаты анализов приходят быстрее чем традиционным путём</a:t>
            </a:r>
            <a:endParaRPr/>
          </a:p>
          <a:p>
            <a:pPr>
              <a:defRPr/>
            </a:pPr>
            <a:r>
              <a:rPr lang="ru-RU" sz="1600">
                <a:latin typeface="Montserrat"/>
              </a:rPr>
              <a:t>удобен в использовании: выдача и приём пробирок через приложение </a:t>
            </a:r>
            <a:r>
              <a:rPr lang="ru-RU" sz="1600">
                <a:latin typeface="Montserrat"/>
              </a:rPr>
              <a:t>Helix</a:t>
            </a:r>
            <a:endParaRPr lang="ru-RU" sz="1600">
              <a:latin typeface="Montserrat"/>
            </a:endParaRPr>
          </a:p>
          <a:p>
            <a:pPr>
              <a:defRPr/>
            </a:pPr>
            <a:r>
              <a:rPr lang="ru-RU" sz="1600">
                <a:latin typeface="Montserrat"/>
              </a:rPr>
              <a:t>компактные размеры</a:t>
            </a:r>
            <a:endParaRPr/>
          </a:p>
          <a:p>
            <a:pPr>
              <a:defRPr/>
            </a:pPr>
            <a:r>
              <a:rPr lang="ru-RU" sz="1600">
                <a:latin typeface="Montserrat"/>
              </a:rPr>
              <a:t>выдаёт пробирки с маркировкой для взятия крови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78713" y="6327479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22A2F"/>
                </a:solidFill>
                <a:latin typeface="Montserrat"/>
              </a:rPr>
              <a:t>6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  <p:sp>
        <p:nvSpPr>
          <p:cNvPr id="3" name="Объект 2"/>
          <p:cNvSpPr txBox="1"/>
          <p:nvPr/>
        </p:nvSpPr>
        <p:spPr bwMode="auto">
          <a:xfrm>
            <a:off x="5503913" y="1795901"/>
            <a:ext cx="4922520" cy="3905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latin typeface="Montserrat"/>
              </a:rPr>
              <a:t>не может выдавать большие контейнеры для анализов диаметром больше 16 мм</a:t>
            </a:r>
            <a:endParaRPr/>
          </a:p>
          <a:p>
            <a:pPr>
              <a:defRPr/>
            </a:pPr>
            <a:r>
              <a:rPr lang="ru-RU" sz="1600">
                <a:latin typeface="Montserrat"/>
              </a:rPr>
              <a:t>Отсек автомата для приема анализа один для всех видов анализов, поэтому требуется ручная сортировка перед загрузкой на линию анализатора</a:t>
            </a:r>
            <a:endParaRPr lang="ru-RU" sz="4000">
              <a:latin typeface="Montserrat"/>
            </a:endParaRPr>
          </a:p>
          <a:p>
            <a:pPr marL="0" indent="0">
              <a:buNone/>
              <a:defRPr/>
            </a:pPr>
            <a:endParaRPr lang="ru-RU" sz="2400">
              <a:latin typeface="Montserrat"/>
            </a:endParaRPr>
          </a:p>
        </p:txBody>
      </p:sp>
      <p:sp>
        <p:nvSpPr>
          <p:cNvPr id="2" name="Деятельность:"/>
          <p:cNvSpPr txBox="1"/>
          <p:nvPr/>
        </p:nvSpPr>
        <p:spPr bwMode="auto">
          <a:xfrm>
            <a:off x="943520" y="905851"/>
            <a:ext cx="2238374" cy="4136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Montserrat"/>
                <a:ea typeface="+mn-ea"/>
                <a:cs typeface="+mn-cs"/>
              </a:rPr>
              <a:t>Плюсы</a:t>
            </a:r>
            <a:endParaRPr/>
          </a:p>
        </p:txBody>
      </p:sp>
      <p:sp>
        <p:nvSpPr>
          <p:cNvPr id="4" name="Деятельность:"/>
          <p:cNvSpPr txBox="1"/>
          <p:nvPr/>
        </p:nvSpPr>
        <p:spPr bwMode="auto">
          <a:xfrm>
            <a:off x="6122438" y="905851"/>
            <a:ext cx="2238374" cy="4136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Montserrat"/>
                <a:ea typeface="+mn-ea"/>
                <a:cs typeface="+mn-cs"/>
              </a:rPr>
              <a:t>Минусы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5692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latin typeface="Montserrat"/>
              </a:rPr>
              <a:t>Описание объекта разработки </a:t>
            </a:r>
            <a:br>
              <a:rPr lang="ru-RU" sz="2800" b="1">
                <a:latin typeface="Montserrat"/>
              </a:rPr>
            </a:br>
            <a:endParaRPr lang="ru-RU" sz="2800" b="1">
              <a:latin typeface="Montserra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78713" y="6327479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22A2F"/>
                </a:solidFill>
                <a:latin typeface="Montserrat"/>
              </a:rPr>
              <a:t>7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33418" y="2278723"/>
            <a:ext cx="4895849" cy="3671887"/>
          </a:xfrm>
          <a:prstGeom prst="rect">
            <a:avLst/>
          </a:prstGeom>
        </p:spPr>
      </p:pic>
      <p:sp>
        <p:nvSpPr>
          <p:cNvPr id="8" name="Надпись 1"/>
          <p:cNvSpPr txBox="1"/>
          <p:nvPr/>
        </p:nvSpPr>
        <p:spPr bwMode="auto">
          <a:xfrm>
            <a:off x="3258117" y="3738417"/>
            <a:ext cx="457200" cy="3016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lnSpc>
                <a:spcPct val="114999"/>
              </a:lnSpc>
              <a:spcAft>
                <a:spcPts val="800"/>
              </a:spcAft>
              <a:buNone/>
              <a:defRPr/>
            </a:pPr>
            <a:r>
              <a:rPr lang="ru-RU" sz="1200">
                <a:solidFill>
                  <a:srgbClr val="FF0000"/>
                </a:solidFill>
                <a:latin typeface="Aptos"/>
                <a:ea typeface="Aptos"/>
                <a:cs typeface="Times New Roman"/>
              </a:rPr>
              <a:t>П13</a:t>
            </a:r>
            <a:endParaRPr/>
          </a:p>
        </p:txBody>
      </p:sp>
      <p:sp>
        <p:nvSpPr>
          <p:cNvPr id="9" name="Надпись 1"/>
          <p:cNvSpPr txBox="1"/>
          <p:nvPr/>
        </p:nvSpPr>
        <p:spPr bwMode="auto">
          <a:xfrm>
            <a:off x="3893593" y="3738417"/>
            <a:ext cx="465454" cy="3016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lnSpc>
                <a:spcPct val="114999"/>
              </a:lnSpc>
              <a:spcAft>
                <a:spcPts val="800"/>
              </a:spcAft>
              <a:buNone/>
              <a:defRPr/>
            </a:pPr>
            <a:r>
              <a:rPr lang="ru-RU" sz="1200">
                <a:solidFill>
                  <a:srgbClr val="FF0000"/>
                </a:solidFill>
                <a:latin typeface="Aptos"/>
                <a:ea typeface="Aptos"/>
                <a:cs typeface="Times New Roman"/>
              </a:rPr>
              <a:t>П16</a:t>
            </a:r>
            <a:endParaRPr/>
          </a:p>
        </p:txBody>
      </p:sp>
      <p:sp>
        <p:nvSpPr>
          <p:cNvPr id="10" name="Надпись 1"/>
          <p:cNvSpPr txBox="1"/>
          <p:nvPr/>
        </p:nvSpPr>
        <p:spPr bwMode="auto">
          <a:xfrm>
            <a:off x="4517377" y="3738416"/>
            <a:ext cx="457200" cy="3016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lnSpc>
                <a:spcPct val="114999"/>
              </a:lnSpc>
              <a:spcAft>
                <a:spcPts val="800"/>
              </a:spcAft>
              <a:buNone/>
              <a:defRPr/>
            </a:pPr>
            <a:r>
              <a:rPr lang="ru-RU" sz="1200">
                <a:solidFill>
                  <a:srgbClr val="FF0000"/>
                </a:solidFill>
                <a:latin typeface="Aptos"/>
                <a:ea typeface="Aptos"/>
                <a:cs typeface="Times New Roman"/>
              </a:rPr>
              <a:t>П32</a:t>
            </a:r>
            <a:endParaRPr/>
          </a:p>
        </p:txBody>
      </p:sp>
      <p:sp>
        <p:nvSpPr>
          <p:cNvPr id="11" name="Надпись 1"/>
          <p:cNvSpPr txBox="1"/>
          <p:nvPr/>
        </p:nvSpPr>
        <p:spPr bwMode="auto">
          <a:xfrm>
            <a:off x="6468958" y="3738415"/>
            <a:ext cx="457200" cy="3016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lnSpc>
                <a:spcPct val="114999"/>
              </a:lnSpc>
              <a:spcAft>
                <a:spcPts val="800"/>
              </a:spcAft>
              <a:buNone/>
              <a:defRPr/>
            </a:pPr>
            <a:r>
              <a:rPr lang="ru-RU" sz="1200">
                <a:solidFill>
                  <a:srgbClr val="FF0000"/>
                </a:solidFill>
                <a:latin typeface="Aptos"/>
                <a:ea typeface="Aptos"/>
                <a:cs typeface="Times New Roman"/>
              </a:rPr>
              <a:t>К62</a:t>
            </a:r>
            <a:endParaRPr/>
          </a:p>
        </p:txBody>
      </p:sp>
      <p:sp>
        <p:nvSpPr>
          <p:cNvPr id="12" name="Деятельность:"/>
          <p:cNvSpPr txBox="1"/>
          <p:nvPr/>
        </p:nvSpPr>
        <p:spPr bwMode="auto">
          <a:xfrm>
            <a:off x="309771" y="1388782"/>
            <a:ext cx="3816549" cy="115230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Montserrat"/>
                <a:ea typeface="+mn-ea"/>
                <a:cs typeface="+mn-cs"/>
              </a:rPr>
              <a:t>Автомат для приема 3-х типов </a:t>
            </a:r>
            <a:endParaRPr/>
          </a:p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Montserrat"/>
                <a:ea typeface="+mn-ea"/>
                <a:cs typeface="+mn-cs"/>
              </a:rPr>
              <a:t>пробирок</a:t>
            </a:r>
            <a:endParaRPr/>
          </a:p>
          <a:p>
            <a:pPr>
              <a:defRPr/>
            </a:pPr>
            <a:endParaRPr lang="ru-RU" sz="2400">
              <a:solidFill>
                <a:schemeClr val="tx1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13" name="Объект 2"/>
          <p:cNvSpPr txBox="1"/>
          <p:nvPr/>
        </p:nvSpPr>
        <p:spPr bwMode="auto">
          <a:xfrm>
            <a:off x="224475" y="2554123"/>
            <a:ext cx="2429124" cy="2988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П32 – 80 </a:t>
            </a:r>
            <a:r>
              <a:rPr lang="ru-RU" sz="2400">
                <a:latin typeface="Montserrat"/>
              </a:rPr>
              <a:t>шт</a:t>
            </a:r>
            <a:endParaRPr lang="ru-RU" sz="2400">
              <a:latin typeface="Montserrat"/>
            </a:endParaRPr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П16 – 150 </a:t>
            </a:r>
            <a:r>
              <a:rPr lang="ru-RU" sz="2400">
                <a:latin typeface="Montserrat"/>
              </a:rPr>
              <a:t>шт</a:t>
            </a:r>
            <a:endParaRPr lang="ru-RU" sz="2400">
              <a:latin typeface="Montserrat"/>
            </a:endParaRPr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П13 – 50 </a:t>
            </a:r>
            <a:r>
              <a:rPr lang="ru-RU" sz="2400">
                <a:latin typeface="Montserrat"/>
              </a:rPr>
              <a:t>шт</a:t>
            </a:r>
            <a:r>
              <a:rPr lang="ru-RU" sz="2400">
                <a:latin typeface="Montserrat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5362729" y="1146356"/>
            <a:ext cx="5388429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000">
                <a:latin typeface="Montserrat"/>
              </a:rPr>
              <a:t>Пациент сканирует код с направления\приложения\полиса ОМС, далее он выбирает какую пробирку он хочет сдать и в автомате приема открывается соответствующий отсек для приема пробирок. Если необходимо, то пациент выбирает какую пробирку он сдает следующей, открывается нужный отсек и так далее пока он не сдаст все пробирки.</a:t>
            </a:r>
            <a:br>
              <a:rPr lang="ru-RU" sz="2000">
                <a:latin typeface="Montserrat"/>
              </a:rPr>
            </a:br>
            <a:r>
              <a:rPr lang="ru-RU" sz="2000">
                <a:latin typeface="Montserrat"/>
              </a:rPr>
              <a:t>После сдачи одной пробирки робот-манипулятор производит распечатку и приклеивание стикера со штрихкодом автоматически посредством </a:t>
            </a:r>
            <a:r>
              <a:rPr lang="ru-RU" sz="2000">
                <a:latin typeface="Montserrat"/>
              </a:rPr>
              <a:t>этикетировщика</a:t>
            </a:r>
            <a:r>
              <a:rPr lang="ru-RU" sz="2000">
                <a:latin typeface="Montserrat"/>
              </a:rPr>
              <a:t>, после чего робот манипулятор перемещает пробирку в холодильную камеру.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78713" y="6327479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22A2F"/>
                </a:solidFill>
                <a:latin typeface="Montserrat"/>
              </a:rPr>
              <a:t>8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6834" y="265480"/>
            <a:ext cx="4905602" cy="5745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8963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78713" y="6327479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22A2F"/>
                </a:solidFill>
                <a:latin typeface="Montserrat"/>
              </a:rPr>
              <a:t>9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  <p:sp>
        <p:nvSpPr>
          <p:cNvPr id="12" name="Деятельность:"/>
          <p:cNvSpPr txBox="1"/>
          <p:nvPr/>
        </p:nvSpPr>
        <p:spPr bwMode="auto">
          <a:xfrm>
            <a:off x="375512" y="400926"/>
            <a:ext cx="4835971" cy="3447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Montserrat"/>
                <a:ea typeface="+mn-ea"/>
                <a:cs typeface="+mn-cs"/>
              </a:rPr>
              <a:t>Модуль приема трех типов пробирок</a:t>
            </a:r>
            <a:endParaRPr lang="ru-RU" sz="2400">
              <a:solidFill>
                <a:schemeClr val="tx1"/>
              </a:solidFill>
              <a:latin typeface="Montserra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 l="51345" t="0" r="0" b="0"/>
          <a:stretch/>
        </p:blipFill>
        <p:spPr bwMode="auto">
          <a:xfrm>
            <a:off x="654723" y="1362922"/>
            <a:ext cx="4114312" cy="3836608"/>
          </a:xfrm>
          <a:prstGeom prst="rect">
            <a:avLst/>
          </a:prstGeom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769034" y="1362922"/>
            <a:ext cx="4536330" cy="3838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C22A2F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Широкоэкранный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шрифт Montserrat Bold</dc:title>
  <dc:subject/>
  <dc:creator>CrazzzyRat</dc:creator>
  <cp:keywords/>
  <dc:description/>
  <dc:identifier/>
  <dc:language/>
  <cp:lastModifiedBy>Илья Гришкевич</cp:lastModifiedBy>
  <cp:revision>17</cp:revision>
  <dcterms:created xsi:type="dcterms:W3CDTF">2022-06-14T08:40:28Z</dcterms:created>
  <dcterms:modified xsi:type="dcterms:W3CDTF">2025-10-30T12:41:20Z</dcterms:modified>
  <cp:category/>
  <cp:contentStatus/>
  <cp:version/>
</cp:coreProperties>
</file>