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82" r:id="rId3"/>
    <p:sldId id="335" r:id="rId4"/>
    <p:sldId id="262" r:id="rId5"/>
    <p:sldId id="329" r:id="rId6"/>
    <p:sldId id="336" r:id="rId7"/>
    <p:sldId id="330" r:id="rId8"/>
    <p:sldId id="333" r:id="rId9"/>
    <p:sldId id="334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10" autoAdjust="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CACD2-2B1E-41BA-9E33-7FC2BDB2F02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4FE9-46D1-43B9-9843-7A59D66D23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95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4FE9-46D1-43B9-9843-7A59D66D23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663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4FE9-46D1-43B9-9843-7A59D66D231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8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64FE9-46D1-43B9-9843-7A59D66D231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6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3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5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155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78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26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89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87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7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7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982AA-52ED-4D1A-9DC9-1B13715B47E0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A9618-9419-4DBE-BE99-7221A146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7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Visio_Drawing.vsdx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package" Target="../embeddings/Microsoft_Visio_Drawing1.vsd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3773" y="95534"/>
            <a:ext cx="11546006" cy="2904294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МЕТОДОВ СЕТЕВОГО МОДЕЛИРОВАНИЯ ДЛЯ ТЕХНОЛОГИИ ПРОИЗВОДСТВА ПЕНОСТЕКЛА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946" y="4916032"/>
            <a:ext cx="11232107" cy="194196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Международная научно-практическая конференция «Автоматизация, телекоммуникации, информационные технологии и программное обеспечение 2023»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24-27 октября 2023 г.,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Ялта, Россия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7806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Федосов С.В., Баканов М.О., Грушко И.С.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826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8636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12913"/>
            <a:ext cx="12192000" cy="46450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Федосов Сергей Викторович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РААСН, д.т.н., профессор кафедры «Технологии и организация строительного производства»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«Национальный исследовательский Московский государственный строительный университет»</a:t>
            </a:r>
          </a:p>
          <a:p>
            <a:pPr marL="0" indent="0" algn="ctr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fedosov-academic53@mail.ru</a:t>
            </a:r>
          </a:p>
          <a:p>
            <a:pPr marL="0" indent="0" algn="ctr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Баканов Максим Олегович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РААСН, д.т.н., доцент, начальник учебно-научного комплекса «Пожаротушение»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«Ивановская пожарно-спасательная академия ГПС МЧС России»</a:t>
            </a:r>
          </a:p>
          <a:p>
            <a:pPr marL="0" indent="0" algn="ctr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mask-13@mail.ru</a:t>
            </a:r>
          </a:p>
          <a:p>
            <a:pPr marL="0" indent="0" algn="ctr">
              <a:buNone/>
            </a:pP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Грушко Ирина Сергеевна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кафедры «Промышленное гражданское строительство, геотехника 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фундаментостроение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Южно-Российский государственный политехнический университет (НПИ) имени М.И. Платова</a:t>
            </a:r>
          </a:p>
          <a:p>
            <a:pPr marL="0" indent="0" algn="ctr"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grushkois@gmail.com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+7 904 347 67 77</a:t>
            </a:r>
          </a:p>
          <a:p>
            <a:pPr marL="0" indent="0" algn="ctr">
              <a:buNone/>
            </a:pP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04353"/>
            <a:ext cx="12120664" cy="855962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достоинства, принципы метода сетевого планирования, последовательность его реализации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932507"/>
            <a:ext cx="11166695" cy="5828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48800" y="6395893"/>
            <a:ext cx="2743200" cy="365125"/>
          </a:xfrm>
        </p:spPr>
        <p:txBody>
          <a:bodyPr/>
          <a:lstStyle/>
          <a:p>
            <a:r>
              <a:rPr lang="ru-RU" sz="4000" b="1" dirty="0">
                <a:latin typeface="Palatino Linotype" panose="02040502050505030304" pitchFamily="18" charset="0"/>
              </a:rPr>
              <a:t>2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890" y="1187336"/>
            <a:ext cx="8336088" cy="557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1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4353"/>
            <a:ext cx="10515600" cy="56313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исследования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8200" y="932507"/>
            <a:ext cx="11166695" cy="58285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разработка рациональных технологических режимов производства пеностекла с использованием методов сетевого планирования и управления с учетом влияния на стадии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предпроектной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результатов моделирования воздействия температуры на пеностекло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признаков классификации общих этапов технологического процесса производства пеностекла в соответствии с операционными задачами;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логико-математическое описание и формализация этапов технологического процесса производства пеностекла;</a:t>
            </a:r>
          </a:p>
          <a:p>
            <a:pPr marL="0" indent="0" algn="just">
              <a:spcBef>
                <a:spcPts val="0"/>
              </a:spcBef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определение показателей эффективности применения методов сетевого планирования при описании технологического процесса производства пеностекла.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448800" y="6395893"/>
            <a:ext cx="2743200" cy="365125"/>
          </a:xfrm>
        </p:spPr>
        <p:txBody>
          <a:bodyPr/>
          <a:lstStyle/>
          <a:p>
            <a:r>
              <a:rPr lang="ru-RU" sz="4000" b="1" dirty="0">
                <a:latin typeface="Palatino Linotype" panose="0204050205050503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6058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2B9A78-80EE-44FC-B13A-E371ABCCA06E}"/>
              </a:ext>
            </a:extLst>
          </p:cNvPr>
          <p:cNvSpPr/>
          <p:nvPr/>
        </p:nvSpPr>
        <p:spPr>
          <a:xfrm>
            <a:off x="1373047" y="231046"/>
            <a:ext cx="5904656" cy="1224136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Сетевое планирование (сетевые методы планирования и управления) – совокупность методов, использующих сетевую модель, как основную форму представления информации об исследуемом (управляемом) процессе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D98E1B6-15AB-4ACF-B832-A18607514737}"/>
              </a:ext>
            </a:extLst>
          </p:cNvPr>
          <p:cNvPicPr/>
          <p:nvPr/>
        </p:nvPicPr>
        <p:blipFill>
          <a:blip r:embed="rId2" cstate="print"/>
          <a:srcRect l="37708" t="21300" r="39226" b="6502"/>
          <a:stretch>
            <a:fillRect/>
          </a:stretch>
        </p:blipFill>
        <p:spPr bwMode="auto">
          <a:xfrm>
            <a:off x="7907977" y="159038"/>
            <a:ext cx="2851371" cy="502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9D746BB-9A19-4AB9-84F2-03E7A8F926BC}"/>
              </a:ext>
            </a:extLst>
          </p:cNvPr>
          <p:cNvSpPr/>
          <p:nvPr/>
        </p:nvSpPr>
        <p:spPr>
          <a:xfrm>
            <a:off x="1373047" y="1599198"/>
            <a:ext cx="5904656" cy="2088232"/>
          </a:xfrm>
          <a:prstGeom prst="rect">
            <a:avLst/>
          </a:prstGeom>
          <a:solidFill>
            <a:srgbClr val="002060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сетевой модели технологических процессов сводится к отображению в виде специального ориентированного графа множества событий и естественного порядка самих технологических процессов, а также некоторой необходимой числовой информации (например, время выполнения каждой технологической операции, ресурсы времени и энергии)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0265132-4A57-49DD-9A45-A35D804EDBB5}"/>
              </a:ext>
            </a:extLst>
          </p:cNvPr>
          <p:cNvSpPr/>
          <p:nvPr/>
        </p:nvSpPr>
        <p:spPr>
          <a:xfrm>
            <a:off x="7907977" y="5199598"/>
            <a:ext cx="2808312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моделирования технологического процесса с применением метода СПУ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C16A33AC-9FA4-462C-B5DA-E7177D9E9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89071" y="4690581"/>
            <a:ext cx="1733550" cy="581025"/>
          </a:xfrm>
          <a:prstGeom prst="rect">
            <a:avLst/>
          </a:prstGeom>
          <a:noFill/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CC8A03D5-01E6-4322-8188-9CB0247C9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3407" y="4623534"/>
            <a:ext cx="1800225" cy="609600"/>
          </a:xfrm>
          <a:prstGeom prst="rect">
            <a:avLst/>
          </a:prstGeom>
          <a:noFill/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A3589AC-62E0-4F27-AFAE-B98526E4BA51}"/>
              </a:ext>
            </a:extLst>
          </p:cNvPr>
          <p:cNvSpPr/>
          <p:nvPr/>
        </p:nvSpPr>
        <p:spPr>
          <a:xfrm>
            <a:off x="1373047" y="3831446"/>
            <a:ext cx="597666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Среднее время </a:t>
            </a:r>
            <a:r>
              <a:rPr lang="ru-RU" sz="1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ru-RU" sz="1400" b="1" i="1" baseline="-30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дисперсию времени выполнения технологической операции </a:t>
            </a: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σ</a:t>
            </a:r>
            <a:r>
              <a:rPr lang="ru-RU" sz="1400" b="1" i="1" baseline="30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1400" b="1" i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рассчитывают по формулам (40) и (41)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D8DE2073-2CEB-4A80-A9ED-8C7811E0345F}"/>
              </a:ext>
            </a:extLst>
          </p:cNvPr>
          <p:cNvSpPr/>
          <p:nvPr/>
        </p:nvSpPr>
        <p:spPr>
          <a:xfrm>
            <a:off x="1517063" y="4551526"/>
            <a:ext cx="2448272" cy="792088"/>
          </a:xfrm>
          <a:prstGeom prst="rect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CDC656D-1699-4D0D-BCB0-D1A4C3AE979C}"/>
              </a:ext>
            </a:extLst>
          </p:cNvPr>
          <p:cNvSpPr/>
          <p:nvPr/>
        </p:nvSpPr>
        <p:spPr>
          <a:xfrm>
            <a:off x="4541399" y="4551526"/>
            <a:ext cx="2448272" cy="792088"/>
          </a:xfrm>
          <a:prstGeom prst="rect">
            <a:avLst/>
          </a:prstGeom>
          <a:noFill/>
          <a:ln>
            <a:solidFill>
              <a:srgbClr val="00206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A596593-BD42-4C32-B826-9852A325CDC0}"/>
              </a:ext>
            </a:extLst>
          </p:cNvPr>
          <p:cNvSpPr txBox="1"/>
          <p:nvPr/>
        </p:nvSpPr>
        <p:spPr>
          <a:xfrm>
            <a:off x="3467956" y="469554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063169-1196-4359-BCA6-EBE1B95E6D7A}"/>
              </a:ext>
            </a:extLst>
          </p:cNvPr>
          <p:cNvSpPr txBox="1"/>
          <p:nvPr/>
        </p:nvSpPr>
        <p:spPr>
          <a:xfrm>
            <a:off x="6492292" y="4695542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8442652-3E16-49C6-8EE4-5AF6F18F9825}"/>
              </a:ext>
            </a:extLst>
          </p:cNvPr>
          <p:cNvSpPr/>
          <p:nvPr/>
        </p:nvSpPr>
        <p:spPr>
          <a:xfrm>
            <a:off x="1373047" y="5415622"/>
            <a:ext cx="273630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i="1" baseline="-25000" dirty="0" err="1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400" b="1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максимальное время выполнения технологической операции (пессимистическая оценка)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86FA460-5BF7-49F6-8D3F-6B8077511EEF}"/>
              </a:ext>
            </a:extLst>
          </p:cNvPr>
          <p:cNvSpPr/>
          <p:nvPr/>
        </p:nvSpPr>
        <p:spPr>
          <a:xfrm>
            <a:off x="4469391" y="5415622"/>
            <a:ext cx="2736304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b="1" i="1" baseline="-25000" dirty="0" err="1"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 минимальное время выполнения технологической операции (оптимистическая оценка)</a:t>
            </a:r>
          </a:p>
        </p:txBody>
      </p:sp>
    </p:spTree>
    <p:extLst>
      <p:ext uri="{BB962C8B-B14F-4D97-AF65-F5344CB8AC3E}">
        <p14:creationId xmlns:p14="http://schemas.microsoft.com/office/powerpoint/2010/main" val="313619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ABB0266-B2B1-4B28-9681-67B51FDABDC6}"/>
              </a:ext>
            </a:extLst>
          </p:cNvPr>
          <p:cNvSpPr/>
          <p:nvPr/>
        </p:nvSpPr>
        <p:spPr>
          <a:xfrm>
            <a:off x="1979438" y="5099077"/>
            <a:ext cx="8856984" cy="1080120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1">
            <a:extLst>
              <a:ext uri="{FF2B5EF4-FFF2-40B4-BE49-F238E27FC236}">
                <a16:creationId xmlns:a16="http://schemas.microsoft.com/office/drawing/2014/main" id="{CEC3A4C8-2FDC-492D-B219-3003F4C4D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l="10431" t="20734" r="10032" b="8567"/>
          <a:stretch>
            <a:fillRect/>
          </a:stretch>
        </p:blipFill>
        <p:spPr bwMode="auto">
          <a:xfrm>
            <a:off x="1979438" y="461331"/>
            <a:ext cx="8784976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ECD4F7CD-955B-4B19-8B4D-22DABDBF77A6}"/>
              </a:ext>
            </a:extLst>
          </p:cNvPr>
          <p:cNvSpPr/>
          <p:nvPr/>
        </p:nvSpPr>
        <p:spPr>
          <a:xfrm>
            <a:off x="2051446" y="112324"/>
            <a:ext cx="864096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Параметры процессов исходного сетевого графика технологического процесса производства пеностекла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1904B539-70C8-44EE-AF9C-FE645A2D54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92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DE6D28C-BEA9-4DD2-B7F5-7C59C3C978CF}"/>
              </a:ext>
            </a:extLst>
          </p:cNvPr>
          <p:cNvSpPr/>
          <p:nvPr/>
        </p:nvSpPr>
        <p:spPr>
          <a:xfrm>
            <a:off x="3275582" y="6251205"/>
            <a:ext cx="612068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Рабочий сетевой график технологического производства пеностекла</a:t>
            </a: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5EE73C19-B2FB-4764-872E-2844BDAC8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9926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" name="Object 5">
            <a:extLst>
              <a:ext uri="{FF2B5EF4-FFF2-40B4-BE49-F238E27FC236}">
                <a16:creationId xmlns:a16="http://schemas.microsoft.com/office/drawing/2014/main" id="{F3263FAF-5B13-474D-B9AD-1DB764597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20976"/>
              </p:ext>
            </p:extLst>
          </p:nvPr>
        </p:nvGraphicFramePr>
        <p:xfrm>
          <a:off x="2051446" y="5099077"/>
          <a:ext cx="871296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5" imgW="23612253" imgH="2828658" progId="Visio.Drawing.15">
                  <p:embed/>
                </p:oleObj>
              </mc:Choice>
              <mc:Fallback>
                <p:oleObj name="Visio" r:id="rId5" imgW="23612253" imgH="2828658" progId="Visio.Drawing.15">
                  <p:embed/>
                  <p:pic>
                    <p:nvPicPr>
                      <p:cNvPr id="12595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446" y="5099077"/>
                        <a:ext cx="871296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8290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873E71-3EED-48AE-A906-7D2C15F8C2E2}"/>
              </a:ext>
            </a:extLst>
          </p:cNvPr>
          <p:cNvSpPr/>
          <p:nvPr/>
        </p:nvSpPr>
        <p:spPr>
          <a:xfrm>
            <a:off x="2003321" y="112318"/>
            <a:ext cx="8640960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Параметры модернизированного сетевого графика технологического процесса производства пеностекла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D0A810-8C66-4E88-ACF7-9248F5EE9758}"/>
              </a:ext>
            </a:extLst>
          </p:cNvPr>
          <p:cNvSpPr/>
          <p:nvPr/>
        </p:nvSpPr>
        <p:spPr>
          <a:xfrm>
            <a:off x="1931313" y="5142575"/>
            <a:ext cx="8856984" cy="1008112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E0466391-830A-4D9C-8056-BDB3B3406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801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CA286D2F-774F-41A8-825C-CD5E8A887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90792"/>
              </p:ext>
            </p:extLst>
          </p:nvPr>
        </p:nvGraphicFramePr>
        <p:xfrm>
          <a:off x="2147337" y="5126844"/>
          <a:ext cx="8424936" cy="1095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4" imgW="23612253" imgH="2828658" progId="Visio.Drawing.15">
                  <p:embed/>
                </p:oleObj>
              </mc:Choice>
              <mc:Fallback>
                <p:oleObj name="Visio" r:id="rId4" imgW="23612253" imgH="2828658" progId="Visio.Drawing.15">
                  <p:embed/>
                  <p:pic>
                    <p:nvPicPr>
                      <p:cNvPr id="1249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337" y="5126844"/>
                        <a:ext cx="8424936" cy="10958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AFF3B90-42F1-4649-8A8D-5B97506F3959}"/>
              </a:ext>
            </a:extLst>
          </p:cNvPr>
          <p:cNvSpPr/>
          <p:nvPr/>
        </p:nvSpPr>
        <p:spPr>
          <a:xfrm>
            <a:off x="1931313" y="6222695"/>
            <a:ext cx="885698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Доработанный сетевой график технологического производства пеностекла с учетом применения математического моделирования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AB5D7BD1-DF94-44E3-A32C-E0BB2ACA3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13188" t="24233" r="12788" b="6468"/>
          <a:stretch>
            <a:fillRect/>
          </a:stretch>
        </p:blipFill>
        <p:spPr bwMode="auto">
          <a:xfrm>
            <a:off x="2147337" y="413064"/>
            <a:ext cx="8296195" cy="4368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68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Выгнутая влево стрелка 29">
            <a:extLst>
              <a:ext uri="{FF2B5EF4-FFF2-40B4-BE49-F238E27FC236}">
                <a16:creationId xmlns:a16="http://schemas.microsoft.com/office/drawing/2014/main" id="{70504E1A-25BE-4D88-BD46-5EC81DAD40EA}"/>
              </a:ext>
            </a:extLst>
          </p:cNvPr>
          <p:cNvSpPr/>
          <p:nvPr/>
        </p:nvSpPr>
        <p:spPr>
          <a:xfrm flipH="1">
            <a:off x="7979255" y="3005851"/>
            <a:ext cx="1397027" cy="1080120"/>
          </a:xfrm>
          <a:prstGeom prst="curvedRightArrow">
            <a:avLst>
              <a:gd name="adj1" fmla="val 12466"/>
              <a:gd name="adj2" fmla="val 32043"/>
              <a:gd name="adj3" fmla="val 4678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Выгнутая влево стрелка 30">
            <a:extLst>
              <a:ext uri="{FF2B5EF4-FFF2-40B4-BE49-F238E27FC236}">
                <a16:creationId xmlns:a16="http://schemas.microsoft.com/office/drawing/2014/main" id="{ED0986EA-2B69-4818-8C6C-C1F5CECB17D2}"/>
              </a:ext>
            </a:extLst>
          </p:cNvPr>
          <p:cNvSpPr/>
          <p:nvPr/>
        </p:nvSpPr>
        <p:spPr>
          <a:xfrm>
            <a:off x="2895562" y="3005851"/>
            <a:ext cx="1224136" cy="1080120"/>
          </a:xfrm>
          <a:prstGeom prst="curvedRightArrow">
            <a:avLst>
              <a:gd name="adj1" fmla="val 12466"/>
              <a:gd name="adj2" fmla="val 32043"/>
              <a:gd name="adj3" fmla="val 4678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5031B06D-9605-4E3C-898F-93F0F6B12CF1}"/>
              </a:ext>
            </a:extLst>
          </p:cNvPr>
          <p:cNvSpPr/>
          <p:nvPr/>
        </p:nvSpPr>
        <p:spPr>
          <a:xfrm>
            <a:off x="4090823" y="3692790"/>
            <a:ext cx="3960440" cy="2952328"/>
          </a:xfrm>
          <a:prstGeom prst="rect">
            <a:avLst/>
          </a:prstGeom>
          <a:solidFill>
            <a:srgbClr val="00B0F0">
              <a:alpha val="2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EC7D2005-94DF-4D48-8EB9-DF54C2ECC32F}"/>
              </a:ext>
            </a:extLst>
          </p:cNvPr>
          <p:cNvSpPr/>
          <p:nvPr/>
        </p:nvSpPr>
        <p:spPr>
          <a:xfrm>
            <a:off x="7074204" y="269548"/>
            <a:ext cx="4248472" cy="3168351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F6A45EDE-EDA8-4D10-A1A3-D68DF31DF0BB}"/>
              </a:ext>
            </a:extLst>
          </p:cNvPr>
          <p:cNvSpPr/>
          <p:nvPr/>
        </p:nvSpPr>
        <p:spPr>
          <a:xfrm>
            <a:off x="862904" y="269547"/>
            <a:ext cx="4392488" cy="3168352"/>
          </a:xfrm>
          <a:prstGeom prst="rect">
            <a:avLst/>
          </a:prstGeom>
          <a:solidFill>
            <a:srgbClr val="92D050">
              <a:alpha val="27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Rectangle 3">
            <a:extLst>
              <a:ext uri="{FF2B5EF4-FFF2-40B4-BE49-F238E27FC236}">
                <a16:creationId xmlns:a16="http://schemas.microsoft.com/office/drawing/2014/main" id="{4B87B613-2206-4A3B-B939-1016FDD1F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914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6233B244-3D0F-4E73-AD23-7963C2228298}"/>
              </a:ext>
            </a:extLst>
          </p:cNvPr>
          <p:cNvPicPr/>
          <p:nvPr/>
        </p:nvPicPr>
        <p:blipFill>
          <a:blip r:embed="rId2" cstate="print">
            <a:lum bright="-20000" contrast="40000"/>
          </a:blip>
          <a:srcRect l="48297" t="22646" r="9633" b="26233"/>
          <a:stretch>
            <a:fillRect/>
          </a:stretch>
        </p:blipFill>
        <p:spPr bwMode="auto">
          <a:xfrm>
            <a:off x="7578260" y="341556"/>
            <a:ext cx="3312368" cy="2266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" name="Picture 9">
            <a:extLst>
              <a:ext uri="{FF2B5EF4-FFF2-40B4-BE49-F238E27FC236}">
                <a16:creationId xmlns:a16="http://schemas.microsoft.com/office/drawing/2014/main" id="{88C21718-122A-4C82-945E-E07FD4B63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l="24606" t="17234" r="18301" b="23267"/>
          <a:stretch>
            <a:fillRect/>
          </a:stretch>
        </p:blipFill>
        <p:spPr bwMode="auto">
          <a:xfrm>
            <a:off x="1150936" y="397211"/>
            <a:ext cx="3744416" cy="2195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281BFBE-FC44-4CA3-8FAB-10C035FC3C45}"/>
              </a:ext>
            </a:extLst>
          </p:cNvPr>
          <p:cNvPicPr/>
          <p:nvPr/>
        </p:nvPicPr>
        <p:blipFill>
          <a:blip r:embed="rId4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306847" y="3818262"/>
            <a:ext cx="3456384" cy="239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87F2C60C-C92D-456E-80F6-D48F433F2C64}"/>
              </a:ext>
            </a:extLst>
          </p:cNvPr>
          <p:cNvSpPr/>
          <p:nvPr/>
        </p:nvSpPr>
        <p:spPr>
          <a:xfrm>
            <a:off x="1006920" y="2668459"/>
            <a:ext cx="4032448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Функции распределения времени реализации исходного и модернизированного сетевого графика технологического процесса производства пеностекла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0F3683C-6F67-45B9-8A8E-9779B85D8713}"/>
              </a:ext>
            </a:extLst>
          </p:cNvPr>
          <p:cNvSpPr/>
          <p:nvPr/>
        </p:nvSpPr>
        <p:spPr>
          <a:xfrm>
            <a:off x="7218220" y="2645812"/>
            <a:ext cx="3888432" cy="6001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Интегральная функция распределения времени выполнения цикла технологического процесса производства пеностекла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3C94992E-085F-4F7B-96CF-BD99607CCBF7}"/>
              </a:ext>
            </a:extLst>
          </p:cNvPr>
          <p:cNvSpPr/>
          <p:nvPr/>
        </p:nvSpPr>
        <p:spPr>
          <a:xfrm>
            <a:off x="4162831" y="6311500"/>
            <a:ext cx="3744416" cy="2616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1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Значения </a:t>
            </a:r>
            <a:r>
              <a:rPr lang="en-US" sz="11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</a:t>
            </a:r>
            <a:r>
              <a:rPr lang="ru-RU" sz="11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функции Харрингтона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54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82356"/>
            <a:ext cx="12192000" cy="8651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1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310991" y="6315889"/>
            <a:ext cx="2743200" cy="365125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7277" y="1088300"/>
            <a:ext cx="12094723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Технологический процесс производства пеностекла включает в себя набор операций, которые характеризуются временем их выполнения и последовательностью в производственном цикле, что позволяет произвести оценку каждой отдельной стадии с учетом затраченного временного параметра и объема выполненной работы на каждом участке, используя методы сетевого планирования.</a:t>
            </a:r>
          </a:p>
          <a:p>
            <a:pPr algn="just"/>
            <a:r>
              <a:rPr lang="ru-RU" sz="25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Корректировка оценочных показателей выполнения отдельных операций при модернизации сетевого графика способствует уменьшению общего времени технологического процесса производства пеностекла, что влияет на себестоимость готового материала.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Измерение эффективности применения сетевых методов планирования на производстве пеностекла производится на основе значения общих временных затрат на выполнение технологических операций.</a:t>
            </a: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156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-82356"/>
            <a:ext cx="12192000" cy="8651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</a:p>
        </p:txBody>
      </p:sp>
      <p:sp>
        <p:nvSpPr>
          <p:cNvPr id="11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9351523" y="6327365"/>
            <a:ext cx="2743200" cy="365125"/>
          </a:xfrm>
        </p:spPr>
        <p:txBody>
          <a:bodyPr/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08285"/>
            <a:ext cx="120947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В качестве показателя эффективности (качественной оценки) применения методов сетевого планирования применяли функцию желательности Харрингтона, с учетом преобразования размерных показателей технологических операций в количественные оценки с интервалами значений желательности, на основе априорной информации о частных факторах процесса.</a:t>
            </a:r>
          </a:p>
          <a:p>
            <a:pPr algn="just"/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Значение интегрального показателя рациональности использования методов сетевых графиков в процессе производства пеностекла и моделирования </a:t>
            </a:r>
            <a:r>
              <a:rPr lang="ru-RU" sz="2400" dirty="0" err="1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макрофизических</a:t>
            </a:r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параметров процессов его высокотемпературной термической обработки составляет 0,64. Следовательно, можно говорить о целесообразности применения рассмотренной модели.</a:t>
            </a:r>
          </a:p>
          <a:p>
            <a:pPr algn="just"/>
            <a:r>
              <a:rPr lang="ru-RU" sz="2400" dirty="0">
                <a:solidFill>
                  <a:srgbClr val="00000A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На основе статистики распределения временных показателей отдельных технологических операций можно заключить, что при достоверности 0,9 – наперед заданной вероятности время реализации этапа «Проектирование технологического процесса» без применения результатов математического моделирования составляет до 22,2 часа и с применением результатов математического моделирования – до 19,9 часов. На основе полученных данных можно сделать вывод, что время реализации технологического процесса снижается более чем на 10%.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5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7544</TotalTime>
  <Words>710</Words>
  <Application>Microsoft Office PowerPoint</Application>
  <PresentationFormat>Широкоэкранный</PresentationFormat>
  <Paragraphs>56</Paragraphs>
  <Slides>10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Palatino Linotype</vt:lpstr>
      <vt:lpstr>Times New Roman</vt:lpstr>
      <vt:lpstr>Тема Office</vt:lpstr>
      <vt:lpstr>Visio</vt:lpstr>
      <vt:lpstr>ИСПОЛЬЗОВАНИЕ МЕТОДОВ СЕТЕВОГО МОДЕЛИРОВАНИЯ ДЛЯ ТЕХНОЛОГИИ ПРОИЗВОДСТВА ПЕНОСТЕКЛА</vt:lpstr>
      <vt:lpstr>Основные достоинства, принципы метода сетевого планирования, последовательность его реализации </vt:lpstr>
      <vt:lpstr>Цель и задачи исследования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Выводы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Обоснование и проектирование составов теплоизоляционного материала (пеностекла) с использованием вторичных ресурсов</dc:title>
  <dc:creator>Ира</dc:creator>
  <cp:lastModifiedBy>Баканов Максим Олегович</cp:lastModifiedBy>
  <cp:revision>164</cp:revision>
  <dcterms:created xsi:type="dcterms:W3CDTF">2019-09-11T11:53:25Z</dcterms:created>
  <dcterms:modified xsi:type="dcterms:W3CDTF">2023-10-24T06:12:53Z</dcterms:modified>
</cp:coreProperties>
</file>