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2" r:id="rId4"/>
    <p:sldId id="277" r:id="rId5"/>
    <p:sldId id="278" r:id="rId6"/>
    <p:sldId id="279" r:id="rId7"/>
    <p:sldId id="280" r:id="rId8"/>
    <p:sldId id="281" r:id="rId9"/>
    <p:sldId id="28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>
        <p:scale>
          <a:sx n="75" d="100"/>
          <a:sy n="75" d="100"/>
        </p:scale>
        <p:origin x="1812" y="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8BAA78-F59B-4CAA-07A9-5FF490719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6DF195-3330-8B7F-7E52-3DC92C7285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2D31-0DBD-4503-8FCB-61478F67AD69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2AED0-BC43-B7DE-62E5-218F26EFB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D77CF1-9996-206F-BECC-DD1C8B3016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16145-108C-4E9E-842F-9C10D96F9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404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CB30B-137C-46E8-ACAA-8E0B321180F4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81606-D9EC-4DDB-AAC0-17CB55040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671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DB27-4FF3-425D-A7DB-97DC9413C70C}" type="datetime1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49CA-8316-4DF7-A9D7-23587BA89861}" type="datetime1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4FC8-1A74-4C95-AC6C-39BA67C005ED}" type="datetime1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D40D-5B5A-474A-B473-495C3AA34B58}" type="datetime1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2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313E-5F8C-4FF0-8D9C-52F232593466}" type="datetime1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0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B01D-688E-49FD-B30C-824E3C5245E0}" type="datetime1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E557-1160-41A6-A307-66AA130FE17D}" type="datetime1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7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874B-D03B-4578-90B2-8A4A5E6DA295}" type="datetime1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8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8A85-940B-4286-AC31-94EF58E76575}" type="datetime1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0E38-1655-4A18-A505-E14587F427AA}" type="datetime1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7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949D-F15B-4F98-AE8C-7268B35DEE24}" type="datetime1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7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4B2D-8EAC-4499-8C47-D4A209126C30}" type="datetime1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0E42-3C87-422B-8049-61830ACEB0F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8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51495-1D48-F43A-532C-2DB1F8D8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936" y="2257657"/>
            <a:ext cx="9535064" cy="1655762"/>
          </a:xfrm>
        </p:spPr>
        <p:txBody>
          <a:bodyPr>
            <a:noAutofit/>
          </a:bodyPr>
          <a:lstStyle/>
          <a:p>
            <a:pPr marR="487045" algn="ctr">
              <a:lnSpc>
                <a:spcPct val="107000"/>
              </a:lnSpc>
              <a:spcBef>
                <a:spcPts val="355"/>
              </a:spcBef>
              <a:spcAft>
                <a:spcPts val="800"/>
              </a:spcAft>
            </a:pPr>
            <a:r>
              <a:rPr lang="ru-R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ИССЛЕДОВАНИЕ МЕТРОЛОГИЧЕСКИХ ХАРАКТЕРИСТИК КАТУШЕК РОГОВСКОГО </a:t>
            </a:r>
            <a:br>
              <a:rPr lang="ru-R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ЗАДАЧ АВТОМАТИЧЕСКОГО ОПРЕДЕЛЕНИЯ МЕСТА ПОВРЕЖДЕНИЯ И РЕЛЕЙНОЙ ЗАЩИТЫ</a:t>
            </a:r>
            <a:endParaRPr lang="ru-RU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DA8B78-DFC7-DC1B-23CA-4958B19F9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611965"/>
            <a:ext cx="7049548" cy="1655762"/>
          </a:xfrm>
        </p:spPr>
        <p:txBody>
          <a:bodyPr/>
          <a:lstStyle/>
          <a:p>
            <a:pPr algn="r" eaLnBrk="1" hangingPunct="1">
              <a:spcBef>
                <a:spcPts val="600"/>
              </a:spcBef>
            </a:pPr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Шарыгин Д.С.</a:t>
            </a:r>
          </a:p>
          <a:p>
            <a:pPr algn="r" eaLnBrk="1" hangingPunct="1">
              <a:spcBef>
                <a:spcPts val="60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Филатова Г.А., Яблоков А.А.</a:t>
            </a:r>
            <a:b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каф. АУЭС, ИГЭУ</a:t>
            </a:r>
            <a:endParaRPr lang="en-US" altLang="ru-RU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F12D72-115D-18B5-9954-5A825C8356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82751"/>
            <a:ext cx="1726163" cy="1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DADB8-5328-978A-482C-6331F9D1FD37}"/>
              </a:ext>
            </a:extLst>
          </p:cNvPr>
          <p:cNvSpPr txBox="1"/>
          <p:nvPr/>
        </p:nvSpPr>
        <p:spPr>
          <a:xfrm>
            <a:off x="4211515" y="387421"/>
            <a:ext cx="833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i="0" dirty="0">
                <a:effectLst/>
                <a:latin typeface="roboto" panose="02000000000000000000" pitchFamily="2" charset="0"/>
              </a:rPr>
              <a:t>Международная научно-практическая конференция</a:t>
            </a:r>
            <a:endParaRPr lang="ru-RU" b="0" i="0" dirty="0">
              <a:effectLst/>
              <a:latin typeface="roboto" panose="02000000000000000000" pitchFamily="2" charset="0"/>
            </a:endParaRPr>
          </a:p>
          <a:p>
            <a:pPr algn="ctr"/>
            <a:r>
              <a:rPr lang="ru-RU" b="1" i="0" dirty="0">
                <a:effectLst/>
                <a:latin typeface="roboto" panose="02000000000000000000" pitchFamily="2" charset="0"/>
              </a:rPr>
              <a:t> </a:t>
            </a:r>
            <a:r>
              <a:rPr lang="ru-RU" sz="1800" b="1" i="0" dirty="0">
                <a:effectLst/>
                <a:latin typeface="roboto" panose="02000000000000000000" pitchFamily="2" charset="0"/>
              </a:rPr>
              <a:t>«АВТОМАТИЗАЦИЯ, ТЕЛЕКОММУНИКАЦИИ, ИНФОРМАЦИОННЫЕ ТЕХНОЛОГИИ И ПРОГРАММНОЕ ОБЕСПЕЧЕНИЕ 2023»</a:t>
            </a:r>
            <a:endParaRPr lang="ru-RU" b="1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999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45285" y="6159310"/>
            <a:ext cx="491454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10</a:t>
            </a:fld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8AB23D-4B1C-8BDA-2027-063B68237D97}"/>
              </a:ext>
            </a:extLst>
          </p:cNvPr>
          <p:cNvSpPr txBox="1">
            <a:spLocks/>
          </p:cNvSpPr>
          <p:nvPr/>
        </p:nvSpPr>
        <p:spPr>
          <a:xfrm>
            <a:off x="1524000" y="174574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ИССЛЕДОВАНИЕ МЕТРОЛОГИЧЕСКИХ ХАРАКТЕРИСТИК КАТУШЕК РОГОВСКОГО</a:t>
            </a:r>
            <a:br>
              <a:rPr lang="ru-R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ЗАДАЧ АВТОМАТИЧЕСКОГО ОПРЕДЕЛЕНИЯ МЕСТА ПОВРЕЖДЕНИЯ И РЕЛЕЙНОЙ ЗАЩИТЫ</a:t>
            </a:r>
            <a:endParaRPr lang="ru-RU" sz="28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591DCA2-29AB-CCC7-EF9E-790B4A5D66C4}"/>
              </a:ext>
            </a:extLst>
          </p:cNvPr>
          <p:cNvSpPr txBox="1">
            <a:spLocks/>
          </p:cNvSpPr>
          <p:nvPr/>
        </p:nvSpPr>
        <p:spPr>
          <a:xfrm>
            <a:off x="3048000" y="4611965"/>
            <a:ext cx="7049548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Шарыгин Д.С.</a:t>
            </a:r>
          </a:p>
          <a:p>
            <a:pPr marL="0" indent="0" algn="r">
              <a:buNone/>
            </a:pPr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 каф. АУЭС</a:t>
            </a:r>
            <a:r>
              <a:rPr lang="en-US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ИГЭУ</a:t>
            </a:r>
          </a:p>
          <a:p>
            <a:pPr marL="0" indent="0" algn="r">
              <a:buNone/>
            </a:pPr>
            <a:r>
              <a:rPr lang="en-US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sharyginds@yandex.ru</a:t>
            </a:r>
            <a:br>
              <a:rPr lang="en-US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+79106696444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4E4228B-29FD-FD1F-C672-678F4AE6DB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82751"/>
            <a:ext cx="1726163" cy="1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7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CC657-6323-7CD4-914E-C2832988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 / 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1C3B54-3F01-B904-E823-1F0CA050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93" y="1510124"/>
            <a:ext cx="5829299" cy="503237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Первичные преобразователи тока оказывают влияние на функционирование устройств релейной защиты и автоматики определения места повреждения (ОМП).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В настоящее время в основном используются электромагнитные трансформаторы тока, обладающие большими погрешностями в аварийных режимах и существенными массогабаритными показателями.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Перспективным является разработка и исследование первичных преобразователей тока на основе катушек Роговского.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66"/>
                </a:solidFill>
                <a:cs typeface="Arial" panose="020B0604020202020204" pitchFamily="34" charset="0"/>
              </a:rPr>
              <a:t>Катушки Роговского используются в цифровых трансформаторах тока и напряжения (ЦТТН).</a:t>
            </a:r>
          </a:p>
          <a:p>
            <a:pPr algn="just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ru-RU" altLang="ru-RU" sz="18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2</a:t>
            </a:fld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2FDA5-70E0-1547-11E3-3B3871182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12" y="1170598"/>
            <a:ext cx="2409190" cy="33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99A7B-B6DC-2380-D494-2502DBB72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76" y="1916675"/>
            <a:ext cx="1924050" cy="3323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EDF40-6B63-F23E-6FE7-B280EF2AB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6" r="11198"/>
          <a:stretch/>
        </p:blipFill>
        <p:spPr bwMode="auto">
          <a:xfrm>
            <a:off x="6940012" y="4611321"/>
            <a:ext cx="2245360" cy="2101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259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Цель. Методика исследования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3</a:t>
            </a:fld>
            <a:endParaRPr lang="ru-RU" sz="2400" dirty="0"/>
          </a:p>
        </p:txBody>
      </p:sp>
      <p:sp>
        <p:nvSpPr>
          <p:cNvPr id="7182" name="TextBox 7181">
            <a:extLst>
              <a:ext uri="{FF2B5EF4-FFF2-40B4-BE49-F238E27FC236}">
                <a16:creationId xmlns:a16="http://schemas.microsoft.com/office/drawing/2014/main" id="{CD7D0B92-7F3D-D22D-0ED0-9D8A01212173}"/>
              </a:ext>
            </a:extLst>
          </p:cNvPr>
          <p:cNvSpPr txBox="1"/>
          <p:nvPr/>
        </p:nvSpPr>
        <p:spPr>
          <a:xfrm>
            <a:off x="713063" y="1266511"/>
            <a:ext cx="1118438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ru-RU" sz="2400" kern="0" dirty="0">
                <a:solidFill>
                  <a:srgbClr val="00006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метрологических характеристик катушек Роговского, входящих в состав ЦТТН, для дальнейшего использования выходных сигналов данных преобразователей для алгоритмов дистанционного ОМП.</a:t>
            </a:r>
            <a:endParaRPr lang="ru-RU" sz="2400" kern="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ru-RU" sz="2400" kern="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FFF2FB4-D24F-1C9B-910D-964D02AC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38" y="25920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D8D1465-F2DB-F396-D71B-DA8A0BB7C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576183"/>
              </p:ext>
            </p:extLst>
          </p:nvPr>
        </p:nvGraphicFramePr>
        <p:xfrm>
          <a:off x="1036738" y="2913116"/>
          <a:ext cx="5895975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53385" imgH="3362174" progId="Visio.Drawing.15">
                  <p:embed/>
                </p:oleObj>
              </mc:Choice>
              <mc:Fallback>
                <p:oleObj name="Visio" r:id="rId2" imgW="7153385" imgH="336217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738" y="2913116"/>
                        <a:ext cx="5895975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455DB94-E0C0-D032-0865-DFA4C0A4C5BB}"/>
              </a:ext>
            </a:extLst>
          </p:cNvPr>
          <p:cNvSpPr txBox="1"/>
          <p:nvPr/>
        </p:nvSpPr>
        <p:spPr>
          <a:xfrm>
            <a:off x="1106375" y="5783166"/>
            <a:ext cx="5756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ru-RU" kern="0" dirty="0">
                <a:solidFill>
                  <a:srgbClr val="000066"/>
                </a:solidFill>
                <a:cs typeface="Arial" panose="020B0604020202020204" pitchFamily="34" charset="0"/>
              </a:rPr>
              <a:t>Схема экспериментальных исследований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35BAA-094D-EAD1-068F-4A8D38096C14}"/>
              </a:ext>
            </a:extLst>
          </p:cNvPr>
          <p:cNvSpPr txBox="1"/>
          <p:nvPr/>
        </p:nvSpPr>
        <p:spPr>
          <a:xfrm>
            <a:off x="6536728" y="5783166"/>
            <a:ext cx="5756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ru-RU" kern="0" dirty="0">
                <a:solidFill>
                  <a:srgbClr val="000066"/>
                </a:solidFill>
                <a:cs typeface="Arial" panose="020B0604020202020204" pitchFamily="34" charset="0"/>
              </a:rPr>
              <a:t>Реализация исследований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CA0EE8-BB39-30A2-6B2E-6BE91977A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" b="4482"/>
          <a:stretch/>
        </p:blipFill>
        <p:spPr bwMode="auto">
          <a:xfrm>
            <a:off x="7046419" y="2824824"/>
            <a:ext cx="473731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4</a:t>
            </a:fld>
            <a:endParaRPr lang="ru-RU" sz="2400" dirty="0"/>
          </a:p>
        </p:txBody>
      </p:sp>
      <p:sp>
        <p:nvSpPr>
          <p:cNvPr id="7182" name="TextBox 7181">
            <a:extLst>
              <a:ext uri="{FF2B5EF4-FFF2-40B4-BE49-F238E27FC236}">
                <a16:creationId xmlns:a16="http://schemas.microsoft.com/office/drawing/2014/main" id="{CD7D0B92-7F3D-D22D-0ED0-9D8A01212173}"/>
              </a:ext>
            </a:extLst>
          </p:cNvPr>
          <p:cNvSpPr txBox="1"/>
          <p:nvPr/>
        </p:nvSpPr>
        <p:spPr>
          <a:xfrm>
            <a:off x="713063" y="1266511"/>
            <a:ext cx="1118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Исследование метрологических характеристик катушек Роговского при токах, близких к токам короткого замыкания (до </a:t>
            </a:r>
            <a:r>
              <a:rPr lang="ru-RU" sz="2000" dirty="0">
                <a:solidFill>
                  <a:srgbClr val="000066"/>
                </a:solidFill>
                <a:ea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 кА). </a:t>
            </a:r>
            <a:endParaRPr lang="ru-RU" sz="2400" kern="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FFF2FB4-D24F-1C9B-910D-964D02AC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38" y="25920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5DB94-E0C0-D032-0865-DFA4C0A4C5BB}"/>
              </a:ext>
            </a:extLst>
          </p:cNvPr>
          <p:cNvSpPr txBox="1"/>
          <p:nvPr/>
        </p:nvSpPr>
        <p:spPr>
          <a:xfrm>
            <a:off x="868074" y="4949787"/>
            <a:ext cx="108743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Амплитудная и угловая погрешности исследуемых экранированных катушек Роговского при преобразовании токов, близких к токам коротких замыканий (до 6 кА), находятся в рамках класса точности 5ТРЕ (амплитудная погрешность меньше 1%, угловая – меньше 1 градуса при отсутствии искажения формы кривой тока).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4E47D53-14C9-48C5-AFCE-8E18195C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98378"/>
            <a:ext cx="7742526" cy="16334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54A649F-44C7-1FD1-1AB5-C206CE1608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9281"/>
          <a:stretch/>
        </p:blipFill>
        <p:spPr bwMode="auto">
          <a:xfrm>
            <a:off x="9149227" y="1746593"/>
            <a:ext cx="2006035" cy="313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79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5</a:t>
            </a:fld>
            <a:endParaRPr lang="ru-RU" sz="2400" dirty="0"/>
          </a:p>
        </p:txBody>
      </p:sp>
      <p:sp>
        <p:nvSpPr>
          <p:cNvPr id="7182" name="TextBox 7181">
            <a:extLst>
              <a:ext uri="{FF2B5EF4-FFF2-40B4-BE49-F238E27FC236}">
                <a16:creationId xmlns:a16="http://schemas.microsoft.com/office/drawing/2014/main" id="{CD7D0B92-7F3D-D22D-0ED0-9D8A01212173}"/>
              </a:ext>
            </a:extLst>
          </p:cNvPr>
          <p:cNvSpPr txBox="1"/>
          <p:nvPr/>
        </p:nvSpPr>
        <p:spPr>
          <a:xfrm>
            <a:off x="713063" y="1266511"/>
            <a:ext cx="1118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Исследование изменения амплитудной и угловой погрешностей катушек Роговского в зависимости от частоты первичного тока.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FFF2FB4-D24F-1C9B-910D-964D02AC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38" y="25920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5DB94-E0C0-D032-0865-DFA4C0A4C5BB}"/>
              </a:ext>
            </a:extLst>
          </p:cNvPr>
          <p:cNvSpPr txBox="1"/>
          <p:nvPr/>
        </p:nvSpPr>
        <p:spPr>
          <a:xfrm>
            <a:off x="1036739" y="5602257"/>
            <a:ext cx="9884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Катушки Роговского имеют линейно-возрастающие амплитудно-частотные характеристики. Изменение угловой погрешности у исследуемых образцов не превысило 1 </a:t>
            </a:r>
            <a:r>
              <a:rPr lang="ru-RU" sz="2000" dirty="0" err="1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угл</a:t>
            </a: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. град. в диапазоне от 10 до 1000 Гц.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FB9C92-E696-BA3A-9EC5-19098A970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8" t="17757"/>
          <a:stretch>
            <a:fillRect/>
          </a:stretch>
        </p:blipFill>
        <p:spPr bwMode="auto">
          <a:xfrm>
            <a:off x="3660235" y="2150453"/>
            <a:ext cx="4871529" cy="26852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2F0699-3043-9352-D778-234642CE29B2}"/>
              </a:ext>
            </a:extLst>
          </p:cNvPr>
          <p:cNvSpPr txBox="1"/>
          <p:nvPr/>
        </p:nvSpPr>
        <p:spPr>
          <a:xfrm>
            <a:off x="2750779" y="4771603"/>
            <a:ext cx="7108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66"/>
                </a:solidFill>
                <a:effectLst/>
                <a:ea typeface="Calibri" panose="020F0502020204030204" pitchFamily="34" charset="0"/>
              </a:rPr>
              <a:t>АЧХ и ФЧХ катушки Роговского с обозначением границ погрешности (класс точности 0,1) в соответствии с ГОСТ Р МЭК 60044-8-2010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8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3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6</a:t>
            </a:fld>
            <a:endParaRPr lang="ru-RU" sz="2400" dirty="0"/>
          </a:p>
        </p:txBody>
      </p:sp>
      <p:sp>
        <p:nvSpPr>
          <p:cNvPr id="7182" name="TextBox 7181">
            <a:extLst>
              <a:ext uri="{FF2B5EF4-FFF2-40B4-BE49-F238E27FC236}">
                <a16:creationId xmlns:a16="http://schemas.microsoft.com/office/drawing/2014/main" id="{CD7D0B92-7F3D-D22D-0ED0-9D8A01212173}"/>
              </a:ext>
            </a:extLst>
          </p:cNvPr>
          <p:cNvSpPr txBox="1"/>
          <p:nvPr/>
        </p:nvSpPr>
        <p:spPr>
          <a:xfrm>
            <a:off x="713063" y="1266511"/>
            <a:ext cx="111843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Исследование влияния положения катушек Роговского относительно токопровода на метрологические характеристики, АЧХ и ФЧХ. Исследования выполнялись при смещении катушек Роговского и их наклоне относительно токопровода.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FFF2FB4-D24F-1C9B-910D-964D02AC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38" y="25920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5DB94-E0C0-D032-0865-DFA4C0A4C5BB}"/>
              </a:ext>
            </a:extLst>
          </p:cNvPr>
          <p:cNvSpPr txBox="1"/>
          <p:nvPr/>
        </p:nvSpPr>
        <p:spPr>
          <a:xfrm>
            <a:off x="1036738" y="5386263"/>
            <a:ext cx="96600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Пространственное положение неразъемной катушки Роговского с равномерной намотанной обмоткой относительно токопровода практически не оказывает никакого влияния даже при угле наклона катушки Роговского относительно токопровода в 45 градусов.</a:t>
            </a:r>
            <a:endParaRPr lang="ru-RU" sz="2000" dirty="0">
              <a:solidFill>
                <a:srgbClr val="00006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F0699-3043-9352-D778-234642CE29B2}"/>
              </a:ext>
            </a:extLst>
          </p:cNvPr>
          <p:cNvSpPr txBox="1"/>
          <p:nvPr/>
        </p:nvSpPr>
        <p:spPr>
          <a:xfrm>
            <a:off x="7581899" y="4652949"/>
            <a:ext cx="4432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Фотография проведения экспериментальных исследований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683DB-2BD4-820B-CB2E-50F86CF79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2058" r="30122" b="19817"/>
          <a:stretch/>
        </p:blipFill>
        <p:spPr bwMode="auto">
          <a:xfrm>
            <a:off x="8048798" y="2292032"/>
            <a:ext cx="3243580" cy="2273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 descr="5">
            <a:extLst>
              <a:ext uri="{FF2B5EF4-FFF2-40B4-BE49-F238E27FC236}">
                <a16:creationId xmlns:a16="http://schemas.microsoft.com/office/drawing/2014/main" id="{98BB5B71-FE6A-C97F-5EF4-2E5E91E76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1" y="2374773"/>
            <a:ext cx="7012060" cy="22405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92BB77-E393-724A-4305-1A15FC26449C}"/>
              </a:ext>
            </a:extLst>
          </p:cNvPr>
          <p:cNvSpPr txBox="1"/>
          <p:nvPr/>
        </p:nvSpPr>
        <p:spPr>
          <a:xfrm>
            <a:off x="713063" y="4602052"/>
            <a:ext cx="6398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Амплитудные погрешности катушки Роговского в различных пространственных положениях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4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7</a:t>
            </a:fld>
            <a:endParaRPr lang="ru-RU" sz="2400" dirty="0"/>
          </a:p>
        </p:txBody>
      </p:sp>
      <p:sp>
        <p:nvSpPr>
          <p:cNvPr id="7182" name="TextBox 7181">
            <a:extLst>
              <a:ext uri="{FF2B5EF4-FFF2-40B4-BE49-F238E27FC236}">
                <a16:creationId xmlns:a16="http://schemas.microsoft.com/office/drawing/2014/main" id="{CD7D0B92-7F3D-D22D-0ED0-9D8A01212173}"/>
              </a:ext>
            </a:extLst>
          </p:cNvPr>
          <p:cNvSpPr txBox="1"/>
          <p:nvPr/>
        </p:nvSpPr>
        <p:spPr>
          <a:xfrm>
            <a:off x="713063" y="1266511"/>
            <a:ext cx="11184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Исследование сигналов катушек Роговского в переходных режимах, при наличии и отсутствии апериодической составляющей, при наличии гармонических составляющих (частотой до 2500 Гц).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5DB94-E0C0-D032-0865-DFA4C0A4C5BB}"/>
              </a:ext>
            </a:extLst>
          </p:cNvPr>
          <p:cNvSpPr txBox="1"/>
          <p:nvPr/>
        </p:nvSpPr>
        <p:spPr>
          <a:xfrm>
            <a:off x="1036738" y="5169615"/>
            <a:ext cx="96168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3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Цифровое интегрирование сигнала катушки Роговского позволяет восстановить форму тока без искажений даже при наличии апериодической составляющей в токе короткого замыкания. Для целей ОМП допускается производить цифровое интегрирование не в режиме реального времени.</a:t>
            </a: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0066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Рисунок 34" descr="1">
            <a:extLst>
              <a:ext uri="{FF2B5EF4-FFF2-40B4-BE49-F238E27FC236}">
                <a16:creationId xmlns:a16="http://schemas.microsoft.com/office/drawing/2014/main" id="{90CC82B9-8137-1D97-E90C-3F304DB6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3" y="2112011"/>
            <a:ext cx="52768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6" descr="1">
            <a:extLst>
              <a:ext uri="{FF2B5EF4-FFF2-40B4-BE49-F238E27FC236}">
                <a16:creationId xmlns:a16="http://schemas.microsoft.com/office/drawing/2014/main" id="{7A191F0C-8969-65B3-BEC7-19515AA2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/>
          <a:stretch>
            <a:fillRect/>
          </a:stretch>
        </p:blipFill>
        <p:spPr bwMode="auto">
          <a:xfrm>
            <a:off x="6375333" y="2107248"/>
            <a:ext cx="5238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C4EE854-D32A-4FB4-5146-19B7D808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73" y="14511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202B51C-43E2-239B-4141-245968AD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01" y="4281101"/>
            <a:ext cx="8416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Сигнал катушки Роговского при первичном токе с апериодической составляющей: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 – до интегрирования; б – после интегрирования и приведения к первичному току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2F6B1F-0FED-3165-4F14-F4E1F7E08E6F}"/>
              </a:ext>
            </a:extLst>
          </p:cNvPr>
          <p:cNvSpPr txBox="1"/>
          <p:nvPr/>
        </p:nvSpPr>
        <p:spPr>
          <a:xfrm>
            <a:off x="3544198" y="3870413"/>
            <a:ext cx="475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67510-4085-28BF-DF06-1770110C7220}"/>
              </a:ext>
            </a:extLst>
          </p:cNvPr>
          <p:cNvSpPr txBox="1"/>
          <p:nvPr/>
        </p:nvSpPr>
        <p:spPr>
          <a:xfrm>
            <a:off x="8905038" y="3955900"/>
            <a:ext cx="475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7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5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8</a:t>
            </a:fld>
            <a:endParaRPr lang="ru-RU" sz="2400" dirty="0"/>
          </a:p>
        </p:txBody>
      </p:sp>
      <p:sp>
        <p:nvSpPr>
          <p:cNvPr id="7182" name="TextBox 7181">
            <a:extLst>
              <a:ext uri="{FF2B5EF4-FFF2-40B4-BE49-F238E27FC236}">
                <a16:creationId xmlns:a16="http://schemas.microsoft.com/office/drawing/2014/main" id="{CD7D0B92-7F3D-D22D-0ED0-9D8A01212173}"/>
              </a:ext>
            </a:extLst>
          </p:cNvPr>
          <p:cNvSpPr txBox="1"/>
          <p:nvPr/>
        </p:nvSpPr>
        <p:spPr>
          <a:xfrm>
            <a:off x="713063" y="1092734"/>
            <a:ext cx="111843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Исследование зависимости амплитудной и угловой погрешностей катушек Роговского от температуры (от -60</a:t>
            </a:r>
            <a:r>
              <a:rPr lang="en-US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°</a:t>
            </a:r>
            <a:r>
              <a:rPr lang="en-US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C </a:t>
            </a: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до +80</a:t>
            </a:r>
            <a:r>
              <a:rPr lang="en-US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°</a:t>
            </a:r>
            <a:r>
              <a:rPr lang="en-US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C</a:t>
            </a: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). Для исследования катушки Роговского помещались в камеру тепла-холода КТХ -74-75/180, остальное оборудование (в том числе эталонный трансформатор тока) находилось снаружи камеры при нормальных условиях окружающей среды.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006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55DB94-E0C0-D032-0865-DFA4C0A4C5BB}"/>
              </a:ext>
            </a:extLst>
          </p:cNvPr>
          <p:cNvSpPr txBox="1"/>
          <p:nvPr/>
        </p:nvSpPr>
        <p:spPr>
          <a:xfrm>
            <a:off x="1518249" y="5621870"/>
            <a:ext cx="8911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выбранных экспериментальных образцов амплитудная и угловая погрешности катушки Роговского не выходят за рамки допустимых погрешностей при исследовании в широком температурном диапазоне</a:t>
            </a:r>
            <a:endParaRPr lang="ru-RU" sz="2000" dirty="0">
              <a:solidFill>
                <a:srgbClr val="00006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4EE854-D32A-4FB4-5146-19B7D808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73" y="14511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202B51C-43E2-239B-4141-245968AD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4" y="4962599"/>
            <a:ext cx="5355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66"/>
                </a:solidFill>
                <a:effectLst/>
                <a:ea typeface="Calibri" panose="020F0502020204030204" pitchFamily="34" charset="0"/>
              </a:rPr>
              <a:t>Зависимости амплитудной и угловой погрешностей катушки Роговского от температуры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  <p:pic>
        <p:nvPicPr>
          <p:cNvPr id="3" name="Рисунок 2" descr="Рисунок 8">
            <a:extLst>
              <a:ext uri="{FF2B5EF4-FFF2-40B4-BE49-F238E27FC236}">
                <a16:creationId xmlns:a16="http://schemas.microsoft.com/office/drawing/2014/main" id="{1B9834C3-333E-2C7E-8010-F755BA4B5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7" t="14894"/>
          <a:stretch>
            <a:fillRect/>
          </a:stretch>
        </p:blipFill>
        <p:spPr bwMode="auto">
          <a:xfrm>
            <a:off x="1152633" y="2480779"/>
            <a:ext cx="443484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378B09-0B00-F4A2-A3C9-DE7A86A74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2" t="6515" r="10685"/>
          <a:stretch/>
        </p:blipFill>
        <p:spPr bwMode="auto">
          <a:xfrm>
            <a:off x="7518713" y="2528725"/>
            <a:ext cx="3484621" cy="2415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67AE7F11-E6F5-9BFE-583E-FDCF87DA3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51" y="4959985"/>
            <a:ext cx="47691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66"/>
                </a:solidFill>
                <a:effectLst/>
                <a:ea typeface="Calibri" panose="020F0502020204030204" pitchFamily="34" charset="0"/>
              </a:rPr>
              <a:t>Реализация исследования с применением камеры тепла-холода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283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3C80C2E5-F4F1-6248-15D3-222E9C59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3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A6C27C-1BEE-2707-5E1C-F07780F9D8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713063" y="6159310"/>
            <a:ext cx="323675" cy="365125"/>
          </a:xfrm>
        </p:spPr>
        <p:txBody>
          <a:bodyPr/>
          <a:lstStyle/>
          <a:p>
            <a:fld id="{6E790E42-3C87-422B-8049-61830ACEB0F2}" type="slidenum">
              <a:rPr lang="ru-RU" sz="2400" smtClean="0"/>
              <a:t>9</a:t>
            </a:fld>
            <a:endParaRPr lang="ru-RU" sz="2400" dirty="0"/>
          </a:p>
        </p:txBody>
      </p:sp>
      <p:sp>
        <p:nvSpPr>
          <p:cNvPr id="7182" name="TextBox 7181">
            <a:extLst>
              <a:ext uri="{FF2B5EF4-FFF2-40B4-BE49-F238E27FC236}">
                <a16:creationId xmlns:a16="http://schemas.microsoft.com/office/drawing/2014/main" id="{CD7D0B92-7F3D-D22D-0ED0-9D8A01212173}"/>
              </a:ext>
            </a:extLst>
          </p:cNvPr>
          <p:cNvSpPr txBox="1"/>
          <p:nvPr/>
        </p:nvSpPr>
        <p:spPr>
          <a:xfrm>
            <a:off x="635425" y="1249258"/>
            <a:ext cx="7067963" cy="4950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0"/>
              </a:spcBef>
              <a:spcAft>
                <a:spcPts val="800"/>
              </a:spcAft>
            </a:pPr>
            <a:r>
              <a:rPr lang="ru-RU" sz="2000" kern="0" dirty="0">
                <a:solidFill>
                  <a:srgbClr val="00006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катушек Роговского для дистанционных методов ОМП и РЗ: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Преобразование токов в широком диапазоне амплитудных и частотных значений с нормируемой погрешностью, даже при изменении влияющих факторов (температуры, положения преобразователя и др.).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66"/>
                </a:solidFill>
                <a:effectLst/>
                <a:ea typeface="Times New Roman" panose="02020603050405020304" pitchFamily="18" charset="0"/>
              </a:rPr>
              <a:t>Воспроизведение формы первичного тока посредством интегрирования без искажения даже при наличии апериодической составляющей в первичном токе. </a:t>
            </a:r>
            <a:endParaRPr lang="ru-RU" sz="2000" kern="100" dirty="0">
              <a:solidFill>
                <a:srgbClr val="00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0006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Точное воспроизведение формы кривой тока позволяют использовать данный тип преобразователей в целях дистанционного ОМП с минимальной инструментальной погрешностью.</a:t>
            </a:r>
            <a:endParaRPr lang="ru-RU" sz="2000" kern="100" dirty="0">
              <a:solidFill>
                <a:srgbClr val="00006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006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4EE854-D32A-4FB4-5146-19B7D808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73" y="14511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3393AC-B6D1-7EF6-0B27-73C0A42B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16" y="1041227"/>
            <a:ext cx="2683131" cy="527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A933836-52F7-7D76-CB68-075BE2C5661E}"/>
              </a:ext>
            </a:extLst>
          </p:cNvPr>
          <p:cNvGrpSpPr/>
          <p:nvPr/>
        </p:nvGrpSpPr>
        <p:grpSpPr>
          <a:xfrm>
            <a:off x="9911527" y="2921024"/>
            <a:ext cx="2087562" cy="1606539"/>
            <a:chOff x="9265660" y="170927"/>
            <a:chExt cx="2529804" cy="19944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9CA0E4D-9E34-ACB2-7AEF-FE9A8EC59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07"/>
            <a:stretch/>
          </p:blipFill>
          <p:spPr bwMode="auto">
            <a:xfrm>
              <a:off x="9581313" y="170927"/>
              <a:ext cx="1898495" cy="19944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Облачко с текстом: овальное 9">
              <a:extLst>
                <a:ext uri="{FF2B5EF4-FFF2-40B4-BE49-F238E27FC236}">
                  <a16:creationId xmlns:a16="http://schemas.microsoft.com/office/drawing/2014/main" id="{1D55812C-8B09-2474-C40C-6704C857879E}"/>
                </a:ext>
              </a:extLst>
            </p:cNvPr>
            <p:cNvSpPr/>
            <p:nvPr/>
          </p:nvSpPr>
          <p:spPr>
            <a:xfrm>
              <a:off x="9265660" y="219490"/>
              <a:ext cx="2529804" cy="1859046"/>
            </a:xfrm>
            <a:prstGeom prst="wedgeEllipseCallout">
              <a:avLst>
                <a:gd name="adj1" fmla="val -81436"/>
                <a:gd name="adj2" fmla="val -124399"/>
              </a:avLst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97423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94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655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Symbol</vt:lpstr>
      <vt:lpstr>Wingdings</vt:lpstr>
      <vt:lpstr>powerpointbase.com-947</vt:lpstr>
      <vt:lpstr>Visio</vt:lpstr>
      <vt:lpstr>MathType 7.0 Equation</vt:lpstr>
      <vt:lpstr>ИССЛЕДОВАНИЕ МЕТРОЛОГИЧЕСКИХ ХАРАКТЕРИСТИК КАТУШЕК РОГОВСКОГО  ДЛЯ ЗАДАЧ АВТОМАТИЧЕСКОГО ОПРЕДЕЛЕНИЯ МЕСТА ПОВРЕЖДЕНИЯ И РЕЛЕЙНОЙ ЗАЩИТЫ</vt:lpstr>
      <vt:lpstr>Проблема / Актуальность</vt:lpstr>
      <vt:lpstr>Цель. Методика исследования</vt:lpstr>
      <vt:lpstr>Исследование 1</vt:lpstr>
      <vt:lpstr>Исследование 2</vt:lpstr>
      <vt:lpstr>Исследование 3</vt:lpstr>
      <vt:lpstr>Исследование 4</vt:lpstr>
      <vt:lpstr>Исследование 5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программного комплекса для повышения точности определения места повреждения на воздушной линии электропередачи с применением цифровых технологий</dc:title>
  <dc:creator>Шарыгин Дмитрий Сергеевич</dc:creator>
  <cp:lastModifiedBy>Дмитрий Шарыгин</cp:lastModifiedBy>
  <cp:revision>82</cp:revision>
  <dcterms:created xsi:type="dcterms:W3CDTF">2022-10-11T16:28:33Z</dcterms:created>
  <dcterms:modified xsi:type="dcterms:W3CDTF">2023-10-22T12:37:16Z</dcterms:modified>
</cp:coreProperties>
</file>