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3" r:id="rId6"/>
    <p:sldId id="262" r:id="rId7"/>
    <p:sldId id="264"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67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060B86C-088A-4E77-AE7C-03775DE8FA7E}" type="datetimeFigureOut">
              <a:rPr lang="ru-RU" smtClean="0"/>
              <a:t>23.10.2023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3162979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60B86C-088A-4E77-AE7C-03775DE8FA7E}" type="datetimeFigureOut">
              <a:rPr lang="ru-RU" smtClean="0"/>
              <a:t>23.10.2023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2411547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60B86C-088A-4E77-AE7C-03775DE8FA7E}" type="datetimeFigureOut">
              <a:rPr lang="ru-RU" smtClean="0"/>
              <a:t>23.10.2023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1460076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060B86C-088A-4E77-AE7C-03775DE8FA7E}" type="datetimeFigureOut">
              <a:rPr lang="ru-RU" smtClean="0"/>
              <a:t>23.10.2023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1345333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060B86C-088A-4E77-AE7C-03775DE8FA7E}" type="datetimeFigureOut">
              <a:rPr lang="ru-RU" smtClean="0"/>
              <a:t>23.10.2023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240102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060B86C-088A-4E77-AE7C-03775DE8FA7E}" type="datetimeFigureOut">
              <a:rPr lang="ru-RU" smtClean="0"/>
              <a:t>23.10.2023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3071579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060B86C-088A-4E77-AE7C-03775DE8FA7E}" type="datetimeFigureOut">
              <a:rPr lang="ru-RU" smtClean="0"/>
              <a:t>23.10.2023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295940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060B86C-088A-4E77-AE7C-03775DE8FA7E}" type="datetimeFigureOut">
              <a:rPr lang="ru-RU" smtClean="0"/>
              <a:t>23.10.2023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1524148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60B86C-088A-4E77-AE7C-03775DE8FA7E}" type="datetimeFigureOut">
              <a:rPr lang="ru-RU" smtClean="0"/>
              <a:t>23.10.2023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1612873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060B86C-088A-4E77-AE7C-03775DE8FA7E}" type="datetimeFigureOut">
              <a:rPr lang="ru-RU" smtClean="0"/>
              <a:t>23.10.2023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3116096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060B86C-088A-4E77-AE7C-03775DE8FA7E}" type="datetimeFigureOut">
              <a:rPr lang="ru-RU" smtClean="0"/>
              <a:t>23.10.2023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F00FEF-DE27-40CD-8036-49C16BB120C2}" type="slidenum">
              <a:rPr lang="ru-RU" smtClean="0"/>
              <a:t>‹#›</a:t>
            </a:fld>
            <a:endParaRPr lang="ru-RU"/>
          </a:p>
        </p:txBody>
      </p:sp>
    </p:spTree>
    <p:extLst>
      <p:ext uri="{BB962C8B-B14F-4D97-AF65-F5344CB8AC3E}">
        <p14:creationId xmlns:p14="http://schemas.microsoft.com/office/powerpoint/2010/main" val="2579089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0B86C-088A-4E77-AE7C-03775DE8FA7E}" type="datetimeFigureOut">
              <a:rPr lang="ru-RU" smtClean="0"/>
              <a:t>23.10.2023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F00FEF-DE27-40CD-8036-49C16BB120C2}" type="slidenum">
              <a:rPr lang="ru-RU" smtClean="0"/>
              <a:t>‹#›</a:t>
            </a:fld>
            <a:endParaRPr lang="ru-RU"/>
          </a:p>
        </p:txBody>
      </p:sp>
    </p:spTree>
    <p:extLst>
      <p:ext uri="{BB962C8B-B14F-4D97-AF65-F5344CB8AC3E}">
        <p14:creationId xmlns:p14="http://schemas.microsoft.com/office/powerpoint/2010/main" val="1739468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0"/>
            <a:ext cx="12192000" cy="6858000"/>
          </a:xfrm>
          <a:solidFill>
            <a:schemeClr val="accent1">
              <a:lumMod val="20000"/>
              <a:lumOff val="80000"/>
            </a:schemeClr>
          </a:solidFill>
          <a:effectLst>
            <a:glow rad="139700">
              <a:schemeClr val="accent5">
                <a:satMod val="175000"/>
                <a:alpha val="40000"/>
              </a:schemeClr>
            </a:glow>
          </a:effectLst>
          <a:scene3d>
            <a:camera prst="orthographicFront"/>
            <a:lightRig rig="threePt" dir="t"/>
          </a:scene3d>
          <a:sp3d>
            <a:bevelT w="139700" h="139700" prst="divot"/>
          </a:sp3d>
        </p:spPr>
        <p:txBody>
          <a:bodyPr/>
          <a:lstStyle/>
          <a:p>
            <a:pPr marL="0" indent="0" algn="ctr">
              <a:buNone/>
            </a:pPr>
            <a:endParaRPr lang="ru-RU" b="1" dirty="0" smtClean="0">
              <a:latin typeface="Times New Roman" panose="02020603050405020304" pitchFamily="18" charset="0"/>
              <a:cs typeface="Times New Roman" panose="02020603050405020304" pitchFamily="18" charset="0"/>
            </a:endParaRPr>
          </a:p>
          <a:p>
            <a:pPr marL="0" indent="0" algn="ctr">
              <a:buNone/>
            </a:pPr>
            <a:endParaRPr lang="ru-RU" b="1" dirty="0" smtClean="0">
              <a:latin typeface="Times New Roman" panose="02020603050405020304" pitchFamily="18" charset="0"/>
              <a:cs typeface="Times New Roman" panose="02020603050405020304" pitchFamily="18" charset="0"/>
            </a:endParaRPr>
          </a:p>
          <a:p>
            <a:pPr marL="0" indent="0" algn="ctr">
              <a:buNone/>
            </a:pPr>
            <a:endParaRPr lang="ru-RU" b="1" dirty="0" smtClean="0">
              <a:latin typeface="Times New Roman" panose="02020603050405020304" pitchFamily="18" charset="0"/>
              <a:cs typeface="Times New Roman" panose="02020603050405020304" pitchFamily="18" charset="0"/>
            </a:endParaRPr>
          </a:p>
          <a:p>
            <a:pPr marL="0" indent="0" algn="ctr">
              <a:buNone/>
            </a:pPr>
            <a:endParaRPr lang="ru-RU" b="1" dirty="0" smtClean="0">
              <a:latin typeface="Times New Roman" panose="02020603050405020304" pitchFamily="18" charset="0"/>
              <a:cs typeface="Times New Roman" panose="02020603050405020304" pitchFamily="18" charset="0"/>
            </a:endParaRPr>
          </a:p>
          <a:p>
            <a:pPr marL="0" indent="0" algn="ctr">
              <a:buNone/>
            </a:pPr>
            <a:endParaRPr lang="ru-RU" b="1" dirty="0" smtClean="0">
              <a:latin typeface="Times New Roman" panose="02020603050405020304" pitchFamily="18" charset="0"/>
              <a:cs typeface="Times New Roman" panose="02020603050405020304" pitchFamily="18" charset="0"/>
            </a:endParaRPr>
          </a:p>
          <a:p>
            <a:pPr marL="0" indent="0" algn="ctr">
              <a:buNone/>
            </a:pPr>
            <a:r>
              <a:rPr lang="ru-RU" b="1" dirty="0" smtClean="0">
                <a:latin typeface="Times New Roman" panose="02020603050405020304" pitchFamily="18" charset="0"/>
                <a:cs typeface="Times New Roman" panose="02020603050405020304" pitchFamily="18" charset="0"/>
              </a:rPr>
              <a:t>АВТОМАТИЗАЦИЯ ПРОЦЕССА ПЕРВИЧНОЙ ПОДГОТОВКИ НЕФТИ С ПОМОЩЬЮ НЕЙРОСЕТЕВОГО ЦИФРОВОГО ДВОЙНИКА</a:t>
            </a:r>
          </a:p>
          <a:p>
            <a:pPr marL="0" indent="0" algn="ctr">
              <a:buNone/>
            </a:pPr>
            <a:endParaRPr lang="ru-RU" b="1" dirty="0" smtClean="0">
              <a:latin typeface="Times New Roman" panose="02020603050405020304" pitchFamily="18" charset="0"/>
              <a:cs typeface="Times New Roman" panose="02020603050405020304" pitchFamily="18" charset="0"/>
            </a:endParaRPr>
          </a:p>
          <a:p>
            <a:pPr marL="0" indent="0" algn="ctr">
              <a:buNone/>
            </a:pPr>
            <a:r>
              <a:rPr lang="ru-RU" sz="2000" b="1" dirty="0" smtClean="0">
                <a:latin typeface="Times New Roman" panose="02020603050405020304" pitchFamily="18" charset="0"/>
                <a:cs typeface="Times New Roman" panose="02020603050405020304" pitchFamily="18" charset="0"/>
              </a:rPr>
              <a:t> Авторы: Пестряева Альбина Рамилевна, Федоров Сергей Николаевич</a:t>
            </a:r>
          </a:p>
          <a:p>
            <a:pPr marL="0" indent="0" algn="ctr">
              <a:buNone/>
            </a:pPr>
            <a:r>
              <a:rPr lang="ru-RU" sz="2000" b="1" dirty="0" smtClean="0">
                <a:latin typeface="Times New Roman" panose="02020603050405020304" pitchFamily="18" charset="0"/>
                <a:cs typeface="Times New Roman" panose="02020603050405020304" pitchFamily="18" charset="0"/>
              </a:rPr>
              <a:t>Уфимский государственный нефтяной технический университет</a:t>
            </a:r>
          </a:p>
          <a:p>
            <a:pPr marL="0" indent="0" algn="ctr">
              <a:buNone/>
            </a:pPr>
            <a:r>
              <a:rPr lang="ru-RU" sz="2000" b="1" dirty="0" smtClean="0">
                <a:latin typeface="Times New Roman" panose="02020603050405020304" pitchFamily="18" charset="0"/>
                <a:cs typeface="Times New Roman" panose="02020603050405020304" pitchFamily="18" charset="0"/>
              </a:rPr>
              <a:t/>
            </a:r>
            <a:br>
              <a:rPr lang="ru-RU" sz="2000" b="1" dirty="0" smtClean="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5800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0"/>
            <a:ext cx="12192000" cy="6858000"/>
          </a:xfrm>
          <a:solidFill>
            <a:schemeClr val="accent1">
              <a:lumMod val="20000"/>
              <a:lumOff val="80000"/>
            </a:schemeClr>
          </a:solidFill>
          <a:effectLst>
            <a:glow rad="139700">
              <a:schemeClr val="accent5">
                <a:satMod val="175000"/>
                <a:alpha val="40000"/>
              </a:schemeClr>
            </a:glow>
          </a:effectLst>
          <a:scene3d>
            <a:camera prst="orthographicFront"/>
            <a:lightRig rig="threePt" dir="t"/>
          </a:scene3d>
          <a:sp3d>
            <a:bevelT w="139700" h="139700" prst="divot"/>
          </a:sp3d>
        </p:spPr>
        <p:txBody>
          <a:bodyPr/>
          <a:lstStyle/>
          <a:p>
            <a:pPr marL="0" indent="0">
              <a:lnSpc>
                <a:spcPct val="150000"/>
              </a:lnSpc>
              <a:buNone/>
            </a:pPr>
            <a:r>
              <a:rPr lang="ru-RU" sz="2400" dirty="0" smtClean="0">
                <a:latin typeface="Times New Roman" panose="02020603050405020304" pitchFamily="18" charset="0"/>
                <a:cs typeface="Times New Roman" panose="02020603050405020304" pitchFamily="18" charset="0"/>
              </a:rPr>
              <a:t>      </a:t>
            </a:r>
          </a:p>
          <a:p>
            <a:pPr marL="0" indent="0">
              <a:lnSpc>
                <a:spcPct val="150000"/>
              </a:lnSpc>
              <a:buNone/>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Сегодня </a:t>
            </a:r>
            <a:r>
              <a:rPr lang="ru-RU" sz="2400" dirty="0">
                <a:latin typeface="Times New Roman" panose="02020603050405020304" pitchFamily="18" charset="0"/>
                <a:cs typeface="Times New Roman" panose="02020603050405020304" pitchFamily="18" charset="0"/>
              </a:rPr>
              <a:t>цифровые двойники являются наиболее прогрессивной парадигмой в рамках промышленной автоматизации. Все чаще заказчики выбирают новые технологии как альтернативу дорогостоящему техническому переоснащению производства, а проектные организации, участвующие в разработке объектов нефтегазового комплекса, в целом полностью готовы к использованию цифровых двойников.</a:t>
            </a:r>
            <a:endParaRPr lang="ru-RU" sz="2400" dirty="0" smtClean="0">
              <a:effectLst/>
              <a:latin typeface="Times New Roman" panose="02020603050405020304" pitchFamily="18" charset="0"/>
              <a:cs typeface="Times New Roman" panose="02020603050405020304" pitchFamily="18" charset="0"/>
            </a:endParaRPr>
          </a:p>
          <a:p>
            <a:pPr marL="0" indent="0">
              <a:lnSpc>
                <a:spcPct val="150000"/>
              </a:lnSpc>
              <a:buNone/>
            </a:pPr>
            <a:r>
              <a:rPr lang="ru-RU"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Подготовка </a:t>
            </a:r>
            <a:r>
              <a:rPr lang="ru-RU" sz="2400" dirty="0">
                <a:latin typeface="Times New Roman" panose="02020603050405020304" pitchFamily="18" charset="0"/>
                <a:cs typeface="Times New Roman" panose="02020603050405020304" pitchFamily="18" charset="0"/>
              </a:rPr>
              <a:t>нефти на нефтедобывающих предприятиях связана с проблемой обеспечения давления насыщенных паров и содержания сероводорода в товарной нефти, отправляемой на транспортировку</a:t>
            </a:r>
            <a:r>
              <a:rPr lang="ru-RU" dirty="0"/>
              <a:t>. </a:t>
            </a:r>
            <a:endParaRPr lang="ru-RU" sz="2400" dirty="0">
              <a:effectLst/>
            </a:endParaRPr>
          </a:p>
        </p:txBody>
      </p:sp>
    </p:spTree>
    <p:extLst>
      <p:ext uri="{BB962C8B-B14F-4D97-AF65-F5344CB8AC3E}">
        <p14:creationId xmlns:p14="http://schemas.microsoft.com/office/powerpoint/2010/main" val="3417877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0"/>
            <a:ext cx="12192000" cy="6858000"/>
          </a:xfrm>
          <a:solidFill>
            <a:schemeClr val="accent1">
              <a:lumMod val="20000"/>
              <a:lumOff val="80000"/>
            </a:schemeClr>
          </a:solidFill>
          <a:effectLst>
            <a:glow rad="139700">
              <a:schemeClr val="accent5">
                <a:satMod val="175000"/>
                <a:alpha val="40000"/>
              </a:schemeClr>
            </a:glow>
          </a:effectLst>
          <a:scene3d>
            <a:camera prst="orthographicFront"/>
            <a:lightRig rig="threePt" dir="t"/>
          </a:scene3d>
          <a:sp3d>
            <a:bevelT w="139700" h="139700" prst="divot"/>
          </a:sp3d>
        </p:spPr>
        <p:txBody>
          <a:bodyPr>
            <a:normAutofit/>
          </a:bodyPr>
          <a:lstStyle/>
          <a:p>
            <a:pPr marL="0" indent="0">
              <a:lnSpc>
                <a:spcPct val="150000"/>
              </a:lnSpc>
              <a:buNone/>
            </a:pPr>
            <a:r>
              <a:rPr lang="ru-RU"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Добываемые </a:t>
            </a:r>
            <a:r>
              <a:rPr lang="ru-RU" sz="2400" dirty="0">
                <a:latin typeface="Times New Roman" panose="02020603050405020304" pitchFamily="18" charset="0"/>
                <a:cs typeface="Times New Roman" panose="02020603050405020304" pitchFamily="18" charset="0"/>
              </a:rPr>
              <a:t>из различных скважин нефти, зачастую очень значительно отличаются между собой по химическому составу и по количеству растворенных в них газов, а также по содержанию сероводородов. По этой причине, свойства и состав суммарного потока, который приходит на подготовку, будет зависеть от соотношения дебитов </a:t>
            </a:r>
            <a:r>
              <a:rPr lang="ru-RU" sz="2400" dirty="0" smtClean="0">
                <a:latin typeface="Times New Roman" panose="02020603050405020304" pitchFamily="18" charset="0"/>
                <a:cs typeface="Times New Roman" panose="02020603050405020304" pitchFamily="18" charset="0"/>
              </a:rPr>
              <a:t>нефти </a:t>
            </a:r>
            <a:r>
              <a:rPr lang="ru-RU" sz="2400" dirty="0">
                <a:latin typeface="Times New Roman" panose="02020603050405020304" pitchFamily="18" charset="0"/>
                <a:cs typeface="Times New Roman" panose="02020603050405020304" pitchFamily="18" charset="0"/>
              </a:rPr>
              <a:t>между </a:t>
            </a:r>
            <a:r>
              <a:rPr lang="ru-RU" sz="2400" dirty="0" smtClean="0">
                <a:latin typeface="Times New Roman" panose="02020603050405020304" pitchFamily="18" charset="0"/>
                <a:cs typeface="Times New Roman" panose="02020603050405020304" pitchFamily="18" charset="0"/>
              </a:rPr>
              <a:t>скважинами</a:t>
            </a:r>
            <a:r>
              <a:rPr lang="ru-RU" sz="2400" dirty="0">
                <a:latin typeface="Times New Roman" panose="02020603050405020304" pitchFamily="18" charset="0"/>
                <a:cs typeface="Times New Roman" panose="02020603050405020304" pitchFamily="18" charset="0"/>
              </a:rPr>
              <a:t> Важным моментом здесь является то, что дебиты отдельных скважин могут существенно меняться во времени. Это происходит как по технологическим причинам, так и при прекращении добычи нефти в связи с поломками оборудования, приводящими к остановке на ремонт</a:t>
            </a:r>
            <a:r>
              <a:rPr lang="ru-RU" sz="2400" dirty="0" smtClean="0">
                <a:latin typeface="Times New Roman" panose="02020603050405020304" pitchFamily="18" charset="0"/>
                <a:cs typeface="Times New Roman" panose="02020603050405020304" pitchFamily="18" charset="0"/>
              </a:rPr>
              <a:t>.</a:t>
            </a:r>
          </a:p>
          <a:p>
            <a:pPr marL="0" indent="0">
              <a:lnSpc>
                <a:spcPct val="150000"/>
              </a:lnSpc>
              <a:buNone/>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Очень </a:t>
            </a:r>
            <a:r>
              <a:rPr lang="ru-RU" sz="2400" dirty="0">
                <a:latin typeface="Times New Roman" panose="02020603050405020304" pitchFamily="18" charset="0"/>
                <a:cs typeface="Times New Roman" panose="02020603050405020304" pitchFamily="18" charset="0"/>
              </a:rPr>
              <a:t>часто нефтедобывающие скважины находятся на большом удалении как друг от друга, так и от установки подготовки, что порождает ситуацию, когда химический состав нефти, поступающей в данный момент времени на подготовку, точно неизвестен</a:t>
            </a:r>
            <a:r>
              <a:rPr lang="ru-RU" dirty="0"/>
              <a:t>.</a:t>
            </a:r>
          </a:p>
        </p:txBody>
      </p:sp>
    </p:spTree>
    <p:extLst>
      <p:ext uri="{BB962C8B-B14F-4D97-AF65-F5344CB8AC3E}">
        <p14:creationId xmlns:p14="http://schemas.microsoft.com/office/powerpoint/2010/main" val="2251705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6858000"/>
          </a:xfrm>
          <a:solidFill>
            <a:schemeClr val="accent1">
              <a:lumMod val="20000"/>
              <a:lumOff val="80000"/>
            </a:schemeClr>
          </a:solidFill>
          <a:effectLst>
            <a:glow rad="139700">
              <a:schemeClr val="accent5">
                <a:satMod val="175000"/>
                <a:alpha val="40000"/>
              </a:schemeClr>
            </a:glow>
          </a:effectLst>
          <a:scene3d>
            <a:camera prst="orthographicFront"/>
            <a:lightRig rig="threePt" dir="t"/>
          </a:scene3d>
          <a:sp3d>
            <a:bevelT w="139700" h="139700" prst="divot"/>
          </a:sp3d>
        </p:spPr>
        <p:txBody>
          <a:bodyPr>
            <a:normAutofit fontScale="90000"/>
          </a:bodyPr>
          <a:lstStyle/>
          <a:p>
            <a:pPr algn="just">
              <a:lnSpc>
                <a:spcPct val="150000"/>
              </a:lnSpc>
            </a:pPr>
            <a:r>
              <a:rPr lang="ru-RU" sz="2700" dirty="0" smtClean="0">
                <a:latin typeface="Times New Roman" panose="02020603050405020304" pitchFamily="18" charset="0"/>
                <a:cs typeface="Times New Roman" panose="02020603050405020304" pitchFamily="18" charset="0"/>
              </a:rPr>
              <a:t>        Значительную часть перечисленных выше проблем при проектировании установок первичной подготовки нефти можно решить с помощью цифровых двойников, моделирующих поведение реальных объектов в процессе первичной подготовки нефти.</a:t>
            </a:r>
            <a:br>
              <a:rPr lang="ru-RU" sz="2700" dirty="0" smtClean="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       Цифровые двойники, которые применяются в нефтегазовой отрасли – это виртуальные нефтегазовые активы, процессы или системы, которые фиксируют параметры и поведение объектов в реальном времени, необходимые для сохранения и обработки информации с целью максимизации эффективности основных активов</a:t>
            </a:r>
            <a:r>
              <a:rPr lang="ru-RU" dirty="0" smtClean="0"/>
              <a:t>. </a:t>
            </a:r>
            <a:r>
              <a:rPr lang="ru-RU" sz="2700" dirty="0" smtClean="0">
                <a:latin typeface="Times New Roman" panose="02020603050405020304" pitchFamily="18" charset="0"/>
                <a:cs typeface="Times New Roman" panose="02020603050405020304" pitchFamily="18" charset="0"/>
              </a:rPr>
              <a:t>При создания цифрового двойника необходимо построить модель процесса подготовки нефти, идентифицировать управляющие параметры и определить управляемую величину</a:t>
            </a:r>
            <a:br>
              <a:rPr lang="ru-RU" sz="2700" dirty="0" smtClean="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  </a:t>
            </a: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9669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a:solidFill>
            <a:schemeClr val="accent1">
              <a:lumMod val="20000"/>
              <a:lumOff val="80000"/>
            </a:schemeClr>
          </a:solidFill>
          <a:effectLst>
            <a:glow rad="139700">
              <a:schemeClr val="accent5">
                <a:satMod val="175000"/>
                <a:alpha val="40000"/>
              </a:schemeClr>
            </a:glow>
          </a:effectLst>
          <a:scene3d>
            <a:camera prst="orthographicFront"/>
            <a:lightRig rig="threePt" dir="t"/>
          </a:scene3d>
          <a:sp3d>
            <a:bevelT w="139700" h="139700" prst="divot"/>
          </a:sp3d>
        </p:spPr>
        <p:txBody>
          <a:bodyPr>
            <a:normAutofit/>
          </a:bodyPr>
          <a:lstStyle/>
          <a:p>
            <a:pPr>
              <a:lnSpc>
                <a:spcPct val="150000"/>
              </a:lnSpc>
            </a:pPr>
            <a:r>
              <a:rPr lang="ru-RU" sz="2400" dirty="0" smtClean="0">
                <a:latin typeface="Times New Roman" panose="02020603050405020304" pitchFamily="18" charset="0"/>
                <a:cs typeface="Times New Roman" panose="02020603050405020304" pitchFamily="18" charset="0"/>
              </a:rPr>
              <a:t>         Обучение </a:t>
            </a:r>
            <a:r>
              <a:rPr lang="ru-RU" sz="2400" dirty="0">
                <a:latin typeface="Times New Roman" panose="02020603050405020304" pitchFamily="18" charset="0"/>
                <a:cs typeface="Times New Roman" panose="02020603050405020304" pitchFamily="18" charset="0"/>
              </a:rPr>
              <a:t>нейронной сети проводится с целью минимизации разницы между обучающим значением заданного параметра и рассчитанным нейронной сетью значением. После обучения сеть становится нечувствительной к малым изменениям входных сигналов и дает правильный результат на выходе. </a:t>
            </a: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Полученный </a:t>
            </a:r>
            <a:r>
              <a:rPr lang="ru-RU" sz="2400" dirty="0">
                <a:latin typeface="Times New Roman" panose="02020603050405020304" pitchFamily="18" charset="0"/>
                <a:cs typeface="Times New Roman" panose="02020603050405020304" pitchFamily="18" charset="0"/>
              </a:rPr>
              <a:t>таким образом нейросетевой цифровой двойник, при проектировании установки первичной подготовки нефти, может быть применен как центральный элемент системы управления процессом подготовки нефти к дальнейшей её транспортировке. При этом технологическое оборудование и электронно-вычислительные компоненты остаются унифицированным, а разработка эталонной модели при проектировании установки для каждого объекта должна проводиться </a:t>
            </a:r>
            <a:r>
              <a:rPr lang="ru-RU" sz="2400" dirty="0" smtClean="0">
                <a:latin typeface="Times New Roman" panose="02020603050405020304" pitchFamily="18" charset="0"/>
                <a:cs typeface="Times New Roman" panose="02020603050405020304" pitchFamily="18" charset="0"/>
              </a:rPr>
              <a:t>индивидуально.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4672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a:solidFill>
            <a:schemeClr val="accent1">
              <a:lumMod val="20000"/>
              <a:lumOff val="80000"/>
            </a:schemeClr>
          </a:solidFill>
          <a:effectLst>
            <a:glow rad="139700">
              <a:schemeClr val="accent5">
                <a:satMod val="175000"/>
                <a:alpha val="40000"/>
              </a:schemeClr>
            </a:glow>
          </a:effectLst>
          <a:scene3d>
            <a:camera prst="orthographicFront"/>
            <a:lightRig rig="threePt" dir="t"/>
          </a:scene3d>
          <a:sp3d>
            <a:bevelT w="139700" h="139700" prst="divot"/>
          </a:sp3d>
        </p:spPr>
        <p:txBody>
          <a:bodyPr>
            <a:normAutofit/>
          </a:bodyPr>
          <a:lstStyle/>
          <a:p>
            <a:pPr>
              <a:lnSpc>
                <a:spcPct val="150000"/>
              </a:lnSpc>
            </a:pP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Нейронные </a:t>
            </a:r>
            <a:r>
              <a:rPr lang="ru-RU" sz="2400" dirty="0">
                <a:latin typeface="Times New Roman" panose="02020603050405020304" pitchFamily="18" charset="0"/>
                <a:cs typeface="Times New Roman" panose="02020603050405020304" pitchFamily="18" charset="0"/>
              </a:rPr>
              <a:t>сети позволяют накапливать, хранить и использовать информацию прошлых периодов, строить прогнозы будущих периодов и осуществлять мониторинг общего состояния процесса подготовки нефти. При этом оперативное управление такими сложными производственными объектами, как установки подготовки нефти, будет упрощено. </a:t>
            </a: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Предложенная </a:t>
            </a:r>
            <a:r>
              <a:rPr lang="ru-RU" sz="2400" dirty="0">
                <a:latin typeface="Times New Roman" panose="02020603050405020304" pitchFamily="18" charset="0"/>
                <a:cs typeface="Times New Roman" panose="02020603050405020304" pitchFamily="18" charset="0"/>
              </a:rPr>
              <a:t>система нейросетевых цифровых двойников является одним из шагов на пути проектирования безлюдных технологий производства, так как позволяет создать автономную установку, не требующую постоянного присутствия оперативного персонала для её обслуживания.</a:t>
            </a:r>
            <a:endParaRPr lang="ru-RU" sz="2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044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6858000"/>
          </a:xfrm>
          <a:solidFill>
            <a:schemeClr val="accent1">
              <a:lumMod val="20000"/>
              <a:lumOff val="80000"/>
            </a:schemeClr>
          </a:solidFill>
          <a:effectLst>
            <a:glow rad="139700">
              <a:schemeClr val="accent5">
                <a:satMod val="175000"/>
                <a:alpha val="40000"/>
              </a:schemeClr>
            </a:glow>
          </a:effectLst>
          <a:scene3d>
            <a:camera prst="orthographicFront"/>
            <a:lightRig rig="threePt" dir="t"/>
          </a:scene3d>
          <a:sp3d>
            <a:bevelT w="139700" h="139700" prst="divot"/>
          </a:sp3d>
        </p:spPr>
        <p:txBody>
          <a:bodyPr>
            <a:normAutofit/>
          </a:bodyPr>
          <a:lstStyle/>
          <a:p>
            <a:pPr algn="ctr"/>
            <a:r>
              <a:rPr lang="ru-RU" sz="6000" dirty="0" smtClean="0">
                <a:latin typeface="Times New Roman" panose="02020603050405020304" pitchFamily="18" charset="0"/>
                <a:cs typeface="Times New Roman" panose="02020603050405020304" pitchFamily="18" charset="0"/>
              </a:rPr>
              <a:t>Спасибо за внимание !!!</a:t>
            </a:r>
            <a:endParaRPr lang="ru-RU"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0236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343</Words>
  <Application>Microsoft Office PowerPoint</Application>
  <PresentationFormat>Широкоэкранный</PresentationFormat>
  <Paragraphs>19</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        Значительную часть перечисленных выше проблем при проектировании установок первичной подготовки нефти можно решить с помощью цифровых двойников, моделирующих поведение реальных объектов в процессе первичной подготовки нефти.        Цифровые двойники, которые применяются в нефтегазовой отрасли – это виртуальные нефтегазовые активы, процессы или системы, которые фиксируют параметры и поведение объектов в реальном времени, необходимые для сохранения и обработки информации с целью максимизации эффективности основных активов. При создания цифрового двойника необходимо построить модель процесса подготовки нефти, идентифицировать управляющие параметры и определить управляемую величину   </vt:lpstr>
      <vt:lpstr>         Обучение нейронной сети проводится с целью минимизации разницы между обучающим значением заданного параметра и рассчитанным нейронной сетью значением. После обучения сеть становится нечувствительной к малым изменениям входных сигналов и дает правильный результат на выходе.          Полученный таким образом нейросетевой цифровой двойник, при проектировании установки первичной подготовки нефти, может быть применен как центральный элемент системы управления процессом подготовки нефти к дальнейшей её транспортировке. При этом технологическое оборудование и электронно-вычислительные компоненты остаются унифицированным, а разработка эталонной модели при проектировании установки для каждого объекта должна проводиться индивидуально.    </vt:lpstr>
      <vt:lpstr>        Нейронные сети позволяют накапливать, хранить и использовать информацию прошлых периодов, строить прогнозы будущих периодов и осуществлять мониторинг общего состояния процесса подготовки нефти. При этом оперативное управление такими сложными производственными объектами, как установки подготовки нефти, будет упрощено.         Предложенная система нейросетевых цифровых двойников является одним из шагов на пути проектирования безлюдных технологий производства, так как позволяет создать автономную установку, не требующую постоянного присутствия оперативного персонала для её обслуживания.</vt:lpstr>
      <vt:lpstr>Спасибо за внимание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Иван</dc:creator>
  <cp:lastModifiedBy>Иван</cp:lastModifiedBy>
  <cp:revision>7</cp:revision>
  <dcterms:created xsi:type="dcterms:W3CDTF">2023-10-23T16:31:23Z</dcterms:created>
  <dcterms:modified xsi:type="dcterms:W3CDTF">2023-10-23T17:37:34Z</dcterms:modified>
</cp:coreProperties>
</file>