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98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F6974-6C77-4DBA-8ECA-9AAD6EB99113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1FDDB-26F6-475E-B942-D0B270676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277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1D7B8B-BFD4-3F8E-DF5E-2EB909E35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F07A106-8609-A895-EF47-06D9E14E36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05D262-1074-D29C-93AC-D4A116912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ED35F-199A-443E-96B6-6382458D72D2}" type="datetime1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D6A68C-4AA1-01E6-D363-B0900659A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F350CC-EDF8-2CCF-C2EA-FB0BF5993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C793-BCCD-4C38-8E17-6216164AB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551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899AF4-889F-7BB1-09D4-C0E164C54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31AB56-AD96-475A-788A-B37FFB4BF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CC8D03-3B16-F6BD-16EF-39C2135C7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122E4-CD4A-40C3-9662-20FD93551B97}" type="datetime1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AD0EFC-CF66-4F71-9D9B-AF8C6127C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AA310F-2B15-BA03-765D-49442E93F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C793-BCCD-4C38-8E17-6216164AB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18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D5D998C-0E0F-A117-DD05-6EE2EFEF2E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7634B5F-FC4C-0676-FBBA-14C64FCFFE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EEAF22-215C-0F17-4C6E-DA65B09C1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5E21B-376C-4C7F-8C05-C2879E05E625}" type="datetime1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9C48A7-3989-82ED-737F-AF5C36C9A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C4AB53-1388-9C6B-8079-372E3DD96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C793-BCCD-4C38-8E17-6216164AB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512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E78051-3577-518F-CA93-6A413598B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04" y="282112"/>
            <a:ext cx="11353801" cy="79785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EA57AC-A956-6FDB-DA27-DD3E1319B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B2B5A3-A625-0A69-5314-C4A4525EE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46EB-8017-4166-89E1-E3DBFDFF07E2}" type="datetime1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AB9781-6AC3-E397-B4D6-B9445FC72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9B133D-571A-F844-617E-4C5D62B68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C793-BCCD-4C38-8E17-6216164ABA66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0BFBC1B5-8C40-18AE-1546-25BC366B5C9F}"/>
              </a:ext>
            </a:extLst>
          </p:cNvPr>
          <p:cNvCxnSpPr/>
          <p:nvPr userDrawn="1"/>
        </p:nvCxnSpPr>
        <p:spPr>
          <a:xfrm>
            <a:off x="479394" y="1074195"/>
            <a:ext cx="10874406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8807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364B76-356B-D0A7-79FB-947C58CA5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FE46C1-AA82-E290-422D-1825B52BB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83586D-858A-6411-893B-E1B51550B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46ECB-CCEF-4BDE-8F8C-DC608FE90362}" type="datetime1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67DD0A-7A7C-2085-95D6-5058F21BA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A5F44E-9770-75FE-2DD1-1302C0BF9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C793-BCCD-4C38-8E17-6216164AB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115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6E672F-965A-6D10-3F4A-4C6ED7D21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CE717A-9C5E-2990-B688-826E5E1344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86CD5C8-4808-3572-1DC2-1FE242824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011170-9CFD-A801-63C0-77FDCDA2D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E227F-B07C-4AD5-A528-D303D01B7F10}" type="datetime1">
              <a:rPr lang="ru-RU" smtClean="0"/>
              <a:t>23.10.2023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F77FF6-DB4E-8682-E76B-1905FB335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22FFE9-8829-672F-1F40-032B2469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C793-BCCD-4C38-8E17-6216164AB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688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E3CFA8-22AF-11CF-55FD-E0E5FF47F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97D0C4-7E12-185A-D35F-C82A99F834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9506B06-59C1-1AA6-5E2A-B85539937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08A266E-693D-6AE5-EB85-D1851AF458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0DA14E6-1B54-450B-C4C9-4C018C3B8E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4108A5D-1DB6-26A4-EEA8-0F0FD1147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C2CF-E97C-4216-ADC3-35F2CF43E032}" type="datetime1">
              <a:rPr lang="ru-RU" smtClean="0"/>
              <a:t>23.10.2023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98545B4-636A-DE15-2EA8-F840DE48C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3FB02B2-85D7-2A22-AD31-4ECE33D3A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C793-BCCD-4C38-8E17-6216164AB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225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A0B4DB-D887-38F8-974D-AA3512DD2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EDE1711-9A98-B964-AD91-22A8DACED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F18C4-279F-4DB3-B363-F6411E27E206}" type="datetime1">
              <a:rPr lang="ru-RU" smtClean="0"/>
              <a:t>23.10.2023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A592D83-4EDD-3018-7381-F7BF4CC85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07A40D1-C5E8-BB8B-2472-9B21CF24B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C793-BCCD-4C38-8E17-6216164AB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343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26F4379-12CF-3598-705B-1F08E1444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9094-A04D-459E-9C99-156314EF91FD}" type="datetime1">
              <a:rPr lang="ru-RU" smtClean="0"/>
              <a:t>23.10.2023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02FAC2B-A5D4-8050-B814-C858E5CB2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2924CC2-6302-524A-B5B3-CEE772837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C793-BCCD-4C38-8E17-6216164AB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679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0FC4D7-3CF0-19EA-0479-64528EF7E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A5B8C3-BF9B-851C-7D65-2CEC89688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18D096D-0085-23FD-956B-D1E7210FD3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1E7D9C-CA83-367F-CF67-56712CF79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E1DF-9345-4ECD-BF94-632CE46E1AD7}" type="datetime1">
              <a:rPr lang="ru-RU" smtClean="0"/>
              <a:t>23.10.2023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8DE38A-B5EE-1138-231F-92CB0D758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0D6908-0169-DD0D-DB24-D3249355F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C793-BCCD-4C38-8E17-6216164AB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560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CD75C3-00D7-7B14-A9B3-DD9429EC6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C98D02-7A23-A53E-4E0B-E7982976C6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5D2FA05-0F0D-2036-E757-C091DD6C5D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BDCDB3-B8A8-6488-BDD6-E835031DE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B6986-27DB-4736-80D6-5A4B69FFA86F}" type="datetime1">
              <a:rPr lang="ru-RU" smtClean="0"/>
              <a:t>23.10.2023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6FF1E9-262A-F8B7-2505-58F99B728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DCC845-776D-1AEF-5A02-16DCA33ED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C793-BCCD-4C38-8E17-6216164AB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896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5A3920-F84C-A1F4-81AA-FFB859479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607D27-4823-2122-4175-9954A8824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EF40A1-DC52-62D4-78D8-F688BB47ED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4692C-E52B-4FE0-B420-1DB3B298286B}" type="datetime1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07CE00-ECA2-DE71-DCD9-84C536A0EA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78EF58-0506-D742-DF32-066198503D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3C793-BCCD-4C38-8E17-6216164AB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09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5160B3-7FBC-2280-A279-353DAA1CED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0259" y="2178423"/>
            <a:ext cx="10121153" cy="1824600"/>
          </a:xfrm>
        </p:spPr>
        <p:txBody>
          <a:bodyPr>
            <a:noAutofit/>
          </a:bodyPr>
          <a:lstStyle/>
          <a:p>
            <a:r>
              <a:rPr lang="ru-RU" sz="3600" b="1" dirty="0"/>
              <a:t>Автоматизация технологического процесса сортировки деталей, управляемого с помощью программно-реализованного контроллера </a:t>
            </a:r>
            <a:r>
              <a:rPr lang="ru-RU" sz="3600" b="1" dirty="0" err="1"/>
              <a:t>SoftPLC</a:t>
            </a:r>
            <a:endParaRPr lang="ru-RU" sz="36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7124282-5A47-0CEC-E54B-3AD5BC5C1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80582"/>
            <a:ext cx="9144000" cy="1086501"/>
          </a:xfrm>
        </p:spPr>
        <p:txBody>
          <a:bodyPr/>
          <a:lstStyle/>
          <a:p>
            <a:r>
              <a:rPr lang="ru-RU" dirty="0"/>
              <a:t>П.А. Никишечкин, П.Д. Тонких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ФГБОУ ВО «МГТУ «СТАНКИН»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8F1B40-DF0C-8EBC-578F-CA4D82A94492}"/>
              </a:ext>
            </a:extLst>
          </p:cNvPr>
          <p:cNvSpPr txBox="1"/>
          <p:nvPr/>
        </p:nvSpPr>
        <p:spPr>
          <a:xfrm>
            <a:off x="2545977" y="172759"/>
            <a:ext cx="7100046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Международная научно-практическая конференция</a:t>
            </a:r>
            <a:endParaRPr lang="ru-RU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roboto" panose="02000000000000000000" pitchFamily="2" charset="0"/>
            </a:endParaRPr>
          </a:p>
          <a:p>
            <a:pPr algn="ctr"/>
            <a:r>
              <a:rPr lang="ru-RU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ru-RU" sz="18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«АВТОМАТИЗАЦИЯ, ТЕЛЕКОММУНИКАЦИИ, ИНФОРМАЦИОННЫЕ ТЕХНОЛОГИИ И ПРОГРАММНОЕ ОБЕСПЕЧЕНИЕ 2023»</a:t>
            </a:r>
            <a:endParaRPr lang="ru-RU" b="1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roboto" panose="02000000000000000000" pitchFamily="2" charset="0"/>
            </a:endParaRPr>
          </a:p>
          <a:p>
            <a:pPr algn="ctr"/>
            <a:r>
              <a:rPr lang="ru-RU" sz="16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(ATITS 2023)</a:t>
            </a:r>
            <a:endParaRPr lang="ru-RU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831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E496A5-54A5-320C-00C8-54C702C28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Выбор объекта управления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B6DA54-8017-99C5-02EC-C1635D5A4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559" y="1413246"/>
            <a:ext cx="4254617" cy="48799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ru-RU" sz="2000" dirty="0">
                <a:effectLst/>
                <a:latin typeface="+mj-lt"/>
                <a:ea typeface="Calibri" panose="020F0502020204030204" pitchFamily="34" charset="0"/>
              </a:rPr>
              <a:t>В качестве объекта управления выбрана конвейерн</a:t>
            </a:r>
            <a:r>
              <a:rPr lang="ru-RU" sz="2000" dirty="0">
                <a:latin typeface="+mj-lt"/>
                <a:ea typeface="Calibri" panose="020F0502020204030204" pitchFamily="34" charset="0"/>
              </a:rPr>
              <a:t>ая</a:t>
            </a:r>
            <a:r>
              <a:rPr lang="ru-RU" sz="2000" dirty="0">
                <a:effectLst/>
                <a:latin typeface="+mj-lt"/>
                <a:ea typeface="Calibri" panose="020F0502020204030204" pitchFamily="34" charset="0"/>
              </a:rPr>
              <a:t> система с автоматической сортировкой, так как подобная система достаточно проста для понимания, и при этом демонстрирует взаимосвязанную работу датчиков различного вида и зависящих от них исполнительных механизмов. </a:t>
            </a:r>
          </a:p>
          <a:p>
            <a:pPr>
              <a:lnSpc>
                <a:spcPct val="110000"/>
              </a:lnSpc>
            </a:pPr>
            <a:r>
              <a:rPr lang="ru-RU" sz="2000" dirty="0">
                <a:effectLst/>
                <a:latin typeface="+mj-lt"/>
                <a:ea typeface="Calibri" panose="020F0502020204030204" pitchFamily="34" charset="0"/>
              </a:rPr>
              <a:t>Сортировочный ленточный конвейер с толкателями (5 шт.). Толкатели выполняют однонаправленную сортировку. Сталкивание продукции производится под углом 90 градусов к основному движению груза. </a:t>
            </a:r>
            <a:endParaRPr lang="ru-RU" sz="3200" dirty="0">
              <a:latin typeface="+mj-lt"/>
            </a:endParaRPr>
          </a:p>
        </p:txBody>
      </p:sp>
      <p:pic>
        <p:nvPicPr>
          <p:cNvPr id="4" name="Рисунок 3" descr="Изображение выглядит как стол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CFC5B2A9-EDCA-4003-ABE6-A83C9741B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574" y="1458072"/>
            <a:ext cx="6641768" cy="4351338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6917ED7-B41B-C0CE-35A4-3C4B515D7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C793-BCCD-4C38-8E17-6216164ABA66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8656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DD5AA4-2E07-C44D-8F88-F2CE3B70E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Таблица привязки ПЛК переменных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CDBA86A5-87DA-3CE7-5809-83796F19E1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252138"/>
              </p:ext>
            </p:extLst>
          </p:nvPr>
        </p:nvGraphicFramePr>
        <p:xfrm>
          <a:off x="470646" y="1253334"/>
          <a:ext cx="5419166" cy="54695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9387">
                  <a:extLst>
                    <a:ext uri="{9D8B030D-6E8A-4147-A177-3AD203B41FA5}">
                      <a16:colId xmlns:a16="http://schemas.microsoft.com/office/drawing/2014/main" val="129755559"/>
                    </a:ext>
                  </a:extLst>
                </a:gridCol>
                <a:gridCol w="1006166">
                  <a:extLst>
                    <a:ext uri="{9D8B030D-6E8A-4147-A177-3AD203B41FA5}">
                      <a16:colId xmlns:a16="http://schemas.microsoft.com/office/drawing/2014/main" val="1119766751"/>
                    </a:ext>
                  </a:extLst>
                </a:gridCol>
                <a:gridCol w="3513613">
                  <a:extLst>
                    <a:ext uri="{9D8B030D-6E8A-4147-A177-3AD203B41FA5}">
                      <a16:colId xmlns:a16="http://schemas.microsoft.com/office/drawing/2014/main" val="1511375338"/>
                    </a:ext>
                  </a:extLst>
                </a:gridCol>
              </a:tblGrid>
              <a:tr h="295095">
                <a:tc>
                  <a:txBody>
                    <a:bodyPr/>
                    <a:lstStyle/>
                    <a:p>
                      <a:pPr indent="0" algn="ctr"/>
                      <a:r>
                        <a:rPr lang="ru-RU" sz="900" dirty="0">
                          <a:effectLst/>
                        </a:rPr>
                        <a:t>№ входа/выхода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24" marR="39224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900" dirty="0">
                          <a:effectLst/>
                        </a:rPr>
                        <a:t>Обозначение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24" marR="39224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900" dirty="0">
                          <a:effectLst/>
                        </a:rPr>
                        <a:t>Описание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24" marR="39224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991676"/>
                  </a:ext>
                </a:extLst>
              </a:tr>
              <a:tr h="180617">
                <a:tc gridSpan="3">
                  <a:txBody>
                    <a:bodyPr/>
                    <a:lstStyle/>
                    <a:p>
                      <a:pPr indent="0" algn="ctr"/>
                      <a:r>
                        <a:rPr lang="ru-RU" sz="900" dirty="0">
                          <a:effectLst/>
                        </a:rPr>
                        <a:t>Входы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24" marR="39224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8335547"/>
                  </a:ext>
                </a:extLst>
              </a:tr>
              <a:tr h="218993">
                <a:tc>
                  <a:txBody>
                    <a:bodyPr/>
                    <a:lstStyle/>
                    <a:p>
                      <a:pPr indent="0" algn="ctr"/>
                      <a:r>
                        <a:rPr lang="ru-RU" sz="900" dirty="0">
                          <a:effectLst/>
                        </a:rPr>
                        <a:t>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24" marR="39224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900">
                          <a:effectLst/>
                        </a:rPr>
                        <a:t>Х0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24" marR="39224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900">
                          <a:effectLst/>
                        </a:rPr>
                        <a:t>Сигнал с тумблера "Мелкий".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24" marR="39224" marT="0" marB="0" anchor="ctr"/>
                </a:tc>
                <a:extLst>
                  <a:ext uri="{0D108BD9-81ED-4DB2-BD59-A6C34878D82A}">
                    <a16:rowId xmlns:a16="http://schemas.microsoft.com/office/drawing/2014/main" val="1422941192"/>
                  </a:ext>
                </a:extLst>
              </a:tr>
              <a:tr h="147547">
                <a:tc>
                  <a:txBody>
                    <a:bodyPr/>
                    <a:lstStyle/>
                    <a:p>
                      <a:pPr indent="0" algn="ctr"/>
                      <a:r>
                        <a:rPr lang="ru-RU" sz="900">
                          <a:effectLst/>
                        </a:rPr>
                        <a:t>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24" marR="39224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900">
                          <a:effectLst/>
                        </a:rPr>
                        <a:t>X</a:t>
                      </a:r>
                      <a:r>
                        <a:rPr lang="ru-RU" sz="900">
                          <a:effectLst/>
                        </a:rPr>
                        <a:t>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24" marR="39224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900">
                          <a:effectLst/>
                        </a:rPr>
                        <a:t>Сигнал с тумблера "Средний".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24" marR="39224" marT="0" marB="0"/>
                </a:tc>
                <a:extLst>
                  <a:ext uri="{0D108BD9-81ED-4DB2-BD59-A6C34878D82A}">
                    <a16:rowId xmlns:a16="http://schemas.microsoft.com/office/drawing/2014/main" val="2338498989"/>
                  </a:ext>
                </a:extLst>
              </a:tr>
              <a:tr h="147547">
                <a:tc>
                  <a:txBody>
                    <a:bodyPr/>
                    <a:lstStyle/>
                    <a:p>
                      <a:pPr indent="0" algn="ctr"/>
                      <a:r>
                        <a:rPr lang="ru-RU" sz="900">
                          <a:effectLst/>
                        </a:rPr>
                        <a:t>2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24" marR="39224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900">
                          <a:effectLst/>
                        </a:rPr>
                        <a:t>X</a:t>
                      </a:r>
                      <a:r>
                        <a:rPr lang="ru-RU" sz="900">
                          <a:effectLst/>
                        </a:rPr>
                        <a:t>2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24" marR="39224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900">
                          <a:effectLst/>
                        </a:rPr>
                        <a:t>Сигнал с тумблера "Крупный".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24" marR="39224" marT="0" marB="0"/>
                </a:tc>
                <a:extLst>
                  <a:ext uri="{0D108BD9-81ED-4DB2-BD59-A6C34878D82A}">
                    <a16:rowId xmlns:a16="http://schemas.microsoft.com/office/drawing/2014/main" val="1265001606"/>
                  </a:ext>
                </a:extLst>
              </a:tr>
              <a:tr h="147547">
                <a:tc>
                  <a:txBody>
                    <a:bodyPr/>
                    <a:lstStyle/>
                    <a:p>
                      <a:pPr indent="0" algn="ctr"/>
                      <a:r>
                        <a:rPr lang="ru-RU" sz="900" dirty="0">
                          <a:effectLst/>
                        </a:rPr>
                        <a:t>3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24" marR="39224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900">
                          <a:effectLst/>
                        </a:rPr>
                        <a:t>X3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24" marR="39224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900">
                          <a:effectLst/>
                        </a:rPr>
                        <a:t>Сигнал с тумблера "Пластик\Металл".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24" marR="39224" marT="0" marB="0"/>
                </a:tc>
                <a:extLst>
                  <a:ext uri="{0D108BD9-81ED-4DB2-BD59-A6C34878D82A}">
                    <a16:rowId xmlns:a16="http://schemas.microsoft.com/office/drawing/2014/main" val="4293720590"/>
                  </a:ext>
                </a:extLst>
              </a:tr>
              <a:tr h="147547">
                <a:tc>
                  <a:txBody>
                    <a:bodyPr/>
                    <a:lstStyle/>
                    <a:p>
                      <a:pPr indent="0" algn="ctr"/>
                      <a:r>
                        <a:rPr lang="ru-RU" sz="900">
                          <a:effectLst/>
                        </a:rPr>
                        <a:t>4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24" marR="39224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900">
                          <a:effectLst/>
                        </a:rPr>
                        <a:t>X4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24" marR="39224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900">
                          <a:effectLst/>
                        </a:rPr>
                        <a:t>Сигнал с тумблера "Качественная\Брак".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24" marR="39224" marT="0" marB="0"/>
                </a:tc>
                <a:extLst>
                  <a:ext uri="{0D108BD9-81ED-4DB2-BD59-A6C34878D82A}">
                    <a16:rowId xmlns:a16="http://schemas.microsoft.com/office/drawing/2014/main" val="3818324753"/>
                  </a:ext>
                </a:extLst>
              </a:tr>
              <a:tr h="147547">
                <a:tc>
                  <a:txBody>
                    <a:bodyPr/>
                    <a:lstStyle/>
                    <a:p>
                      <a:pPr indent="0" algn="ctr"/>
                      <a:r>
                        <a:rPr lang="ru-RU" sz="900">
                          <a:effectLst/>
                        </a:rPr>
                        <a:t>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24" marR="39224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900">
                          <a:effectLst/>
                        </a:rPr>
                        <a:t>X5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24" marR="39224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900">
                          <a:effectLst/>
                        </a:rPr>
                        <a:t>Сигнал с кнопки "Добавить деталь".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24" marR="39224" marT="0" marB="0"/>
                </a:tc>
                <a:extLst>
                  <a:ext uri="{0D108BD9-81ED-4DB2-BD59-A6C34878D82A}">
                    <a16:rowId xmlns:a16="http://schemas.microsoft.com/office/drawing/2014/main" val="2031126701"/>
                  </a:ext>
                </a:extLst>
              </a:tr>
              <a:tr h="147547">
                <a:tc>
                  <a:txBody>
                    <a:bodyPr/>
                    <a:lstStyle/>
                    <a:p>
                      <a:pPr indent="0" algn="ctr"/>
                      <a:r>
                        <a:rPr lang="ru-RU" sz="900">
                          <a:effectLst/>
                        </a:rPr>
                        <a:t>6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24" marR="39224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900">
                          <a:effectLst/>
                        </a:rPr>
                        <a:t>X6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24" marR="39224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900">
                          <a:effectLst/>
                        </a:rPr>
                        <a:t>Сигнал с кнопки "Убрать деталь".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24" marR="39224" marT="0" marB="0"/>
                </a:tc>
                <a:extLst>
                  <a:ext uri="{0D108BD9-81ED-4DB2-BD59-A6C34878D82A}">
                    <a16:rowId xmlns:a16="http://schemas.microsoft.com/office/drawing/2014/main" val="3592496461"/>
                  </a:ext>
                </a:extLst>
              </a:tr>
              <a:tr h="147547">
                <a:tc>
                  <a:txBody>
                    <a:bodyPr/>
                    <a:lstStyle/>
                    <a:p>
                      <a:pPr indent="0" algn="ctr"/>
                      <a:r>
                        <a:rPr lang="ru-RU" sz="900">
                          <a:effectLst/>
                        </a:rPr>
                        <a:t>7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24" marR="39224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900">
                          <a:effectLst/>
                        </a:rPr>
                        <a:t>Х7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24" marR="39224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900">
                          <a:effectLst/>
                        </a:rPr>
                        <a:t>Сигнал с тумблера "Автоматический\Гибридный".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24" marR="39224" marT="0" marB="0" anchor="ctr"/>
                </a:tc>
                <a:extLst>
                  <a:ext uri="{0D108BD9-81ED-4DB2-BD59-A6C34878D82A}">
                    <a16:rowId xmlns:a16="http://schemas.microsoft.com/office/drawing/2014/main" val="611047415"/>
                  </a:ext>
                </a:extLst>
              </a:tr>
              <a:tr h="147547">
                <a:tc>
                  <a:txBody>
                    <a:bodyPr/>
                    <a:lstStyle/>
                    <a:p>
                      <a:pPr indent="0" algn="ctr"/>
                      <a:r>
                        <a:rPr lang="ru-RU" sz="900">
                          <a:effectLst/>
                        </a:rPr>
                        <a:t>8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24" marR="39224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900">
                          <a:effectLst/>
                        </a:rPr>
                        <a:t>Х8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24" marR="39224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900">
                          <a:effectLst/>
                        </a:rPr>
                        <a:t>Сигнал с кнопки "Начать сортировку".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24" marR="39224" marT="0" marB="0"/>
                </a:tc>
                <a:extLst>
                  <a:ext uri="{0D108BD9-81ED-4DB2-BD59-A6C34878D82A}">
                    <a16:rowId xmlns:a16="http://schemas.microsoft.com/office/drawing/2014/main" val="950224227"/>
                  </a:ext>
                </a:extLst>
              </a:tr>
              <a:tr h="147547">
                <a:tc>
                  <a:txBody>
                    <a:bodyPr/>
                    <a:lstStyle/>
                    <a:p>
                      <a:pPr indent="0" algn="ctr"/>
                      <a:r>
                        <a:rPr lang="ru-RU" sz="900" dirty="0">
                          <a:effectLst/>
                        </a:rPr>
                        <a:t>9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24" marR="39224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900">
                          <a:effectLst/>
                        </a:rPr>
                        <a:t>X9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24" marR="39224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900">
                          <a:effectLst/>
                        </a:rPr>
                        <a:t>Сигнал с кнопки "Остановить сортировку".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24" marR="39224" marT="0" marB="0"/>
                </a:tc>
                <a:extLst>
                  <a:ext uri="{0D108BD9-81ED-4DB2-BD59-A6C34878D82A}">
                    <a16:rowId xmlns:a16="http://schemas.microsoft.com/office/drawing/2014/main" val="1379969803"/>
                  </a:ext>
                </a:extLst>
              </a:tr>
              <a:tr h="147547">
                <a:tc>
                  <a:txBody>
                    <a:bodyPr/>
                    <a:lstStyle/>
                    <a:p>
                      <a:pPr indent="0" algn="ctr"/>
                      <a:r>
                        <a:rPr lang="ru-RU" sz="900">
                          <a:effectLst/>
                        </a:rPr>
                        <a:t>10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24" marR="39224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900">
                          <a:effectLst/>
                        </a:rPr>
                        <a:t>X10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24" marR="39224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900">
                          <a:effectLst/>
                        </a:rPr>
                        <a:t>Сигнал с кнопки "Аварийный останов".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24" marR="39224" marT="0" marB="0"/>
                </a:tc>
                <a:extLst>
                  <a:ext uri="{0D108BD9-81ED-4DB2-BD59-A6C34878D82A}">
                    <a16:rowId xmlns:a16="http://schemas.microsoft.com/office/drawing/2014/main" val="2806279615"/>
                  </a:ext>
                </a:extLst>
              </a:tr>
              <a:tr h="220244">
                <a:tc>
                  <a:txBody>
                    <a:bodyPr/>
                    <a:lstStyle/>
                    <a:p>
                      <a:pPr indent="0" algn="ctr"/>
                      <a:r>
                        <a:rPr lang="ru-RU" sz="900">
                          <a:effectLst/>
                        </a:rPr>
                        <a:t>11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24" marR="39224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900">
                          <a:effectLst/>
                        </a:rPr>
                        <a:t>X11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24" marR="39224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900">
                          <a:effectLst/>
                        </a:rPr>
                        <a:t>Сигнал с кнопки "Начать сортировку в демонстрационном режиме".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24" marR="39224" marT="0" marB="0"/>
                </a:tc>
                <a:extLst>
                  <a:ext uri="{0D108BD9-81ED-4DB2-BD59-A6C34878D82A}">
                    <a16:rowId xmlns:a16="http://schemas.microsoft.com/office/drawing/2014/main" val="971420650"/>
                  </a:ext>
                </a:extLst>
              </a:tr>
              <a:tr h="220244">
                <a:tc>
                  <a:txBody>
                    <a:bodyPr/>
                    <a:lstStyle/>
                    <a:p>
                      <a:pPr indent="0" algn="ctr"/>
                      <a:r>
                        <a:rPr lang="ru-RU" sz="900" dirty="0">
                          <a:effectLst/>
                        </a:rPr>
                        <a:t>12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24" marR="39224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900">
                          <a:effectLst/>
                        </a:rPr>
                        <a:t>X12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24" marR="39224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900">
                          <a:effectLst/>
                        </a:rPr>
                        <a:t>Сигнал принудительного срабатывания с кнопки "Мелкий металл".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24" marR="39224" marT="0" marB="0"/>
                </a:tc>
                <a:extLst>
                  <a:ext uri="{0D108BD9-81ED-4DB2-BD59-A6C34878D82A}">
                    <a16:rowId xmlns:a16="http://schemas.microsoft.com/office/drawing/2014/main" val="3521271743"/>
                  </a:ext>
                </a:extLst>
              </a:tr>
              <a:tr h="220244">
                <a:tc>
                  <a:txBody>
                    <a:bodyPr/>
                    <a:lstStyle/>
                    <a:p>
                      <a:pPr indent="0" algn="ctr"/>
                      <a:r>
                        <a:rPr lang="ru-RU" sz="900">
                          <a:effectLst/>
                        </a:rPr>
                        <a:t>13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24" marR="39224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900">
                          <a:effectLst/>
                        </a:rPr>
                        <a:t>X</a:t>
                      </a:r>
                      <a:r>
                        <a:rPr lang="ru-RU" sz="900">
                          <a:effectLst/>
                        </a:rPr>
                        <a:t>13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24" marR="39224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900">
                          <a:effectLst/>
                        </a:rPr>
                        <a:t>Сигнал принудительного срабатывания с кнопки "Средний металл".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24" marR="39224" marT="0" marB="0" anchor="ctr"/>
                </a:tc>
                <a:extLst>
                  <a:ext uri="{0D108BD9-81ED-4DB2-BD59-A6C34878D82A}">
                    <a16:rowId xmlns:a16="http://schemas.microsoft.com/office/drawing/2014/main" val="2355702367"/>
                  </a:ext>
                </a:extLst>
              </a:tr>
              <a:tr h="288654">
                <a:tc>
                  <a:txBody>
                    <a:bodyPr/>
                    <a:lstStyle/>
                    <a:p>
                      <a:pPr indent="0" algn="ctr"/>
                      <a:r>
                        <a:rPr lang="ru-RU" sz="900" dirty="0">
                          <a:effectLst/>
                        </a:rPr>
                        <a:t>14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24" marR="39224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900">
                          <a:effectLst/>
                        </a:rPr>
                        <a:t>X</a:t>
                      </a:r>
                      <a:r>
                        <a:rPr lang="ru-RU" sz="900">
                          <a:effectLst/>
                        </a:rPr>
                        <a:t>14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24" marR="39224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900">
                          <a:effectLst/>
                        </a:rPr>
                        <a:t>Сигнал принудительного срабатывания с кнопки "Крупный металл".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24" marR="39224" marT="0" marB="0" anchor="ctr"/>
                </a:tc>
                <a:extLst>
                  <a:ext uri="{0D108BD9-81ED-4DB2-BD59-A6C34878D82A}">
                    <a16:rowId xmlns:a16="http://schemas.microsoft.com/office/drawing/2014/main" val="2040990460"/>
                  </a:ext>
                </a:extLst>
              </a:tr>
              <a:tr h="220244">
                <a:tc>
                  <a:txBody>
                    <a:bodyPr/>
                    <a:lstStyle/>
                    <a:p>
                      <a:pPr indent="0" algn="ctr"/>
                      <a:r>
                        <a:rPr lang="ru-RU" sz="900">
                          <a:effectLst/>
                        </a:rPr>
                        <a:t>15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24" marR="39224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900">
                          <a:effectLst/>
                        </a:rPr>
                        <a:t>X</a:t>
                      </a:r>
                      <a:r>
                        <a:rPr lang="ru-RU" sz="900">
                          <a:effectLst/>
                        </a:rPr>
                        <a:t>15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24" marR="39224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900">
                          <a:effectLst/>
                        </a:rPr>
                        <a:t>Сигнал принудительного срабатывания с кнопки "Мелкий пластик".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24" marR="39224" marT="0" marB="0" anchor="ctr"/>
                </a:tc>
                <a:extLst>
                  <a:ext uri="{0D108BD9-81ED-4DB2-BD59-A6C34878D82A}">
                    <a16:rowId xmlns:a16="http://schemas.microsoft.com/office/drawing/2014/main" val="715988208"/>
                  </a:ext>
                </a:extLst>
              </a:tr>
              <a:tr h="220244">
                <a:tc>
                  <a:txBody>
                    <a:bodyPr/>
                    <a:lstStyle/>
                    <a:p>
                      <a:pPr indent="0" algn="ctr"/>
                      <a:r>
                        <a:rPr lang="ru-RU" sz="900">
                          <a:effectLst/>
                        </a:rPr>
                        <a:t>16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24" marR="39224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900">
                          <a:effectLst/>
                        </a:rPr>
                        <a:t>X</a:t>
                      </a:r>
                      <a:r>
                        <a:rPr lang="ru-RU" sz="900">
                          <a:effectLst/>
                        </a:rPr>
                        <a:t>16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24" marR="39224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900">
                          <a:effectLst/>
                        </a:rPr>
                        <a:t>Сигнал принудительного срабатывания с кнопки "Средний пластик".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24" marR="39224" marT="0" marB="0" anchor="ctr"/>
                </a:tc>
                <a:extLst>
                  <a:ext uri="{0D108BD9-81ED-4DB2-BD59-A6C34878D82A}">
                    <a16:rowId xmlns:a16="http://schemas.microsoft.com/office/drawing/2014/main" val="1417316362"/>
                  </a:ext>
                </a:extLst>
              </a:tr>
              <a:tr h="220244">
                <a:tc>
                  <a:txBody>
                    <a:bodyPr/>
                    <a:lstStyle/>
                    <a:p>
                      <a:pPr indent="0" algn="ctr"/>
                      <a:r>
                        <a:rPr lang="ru-RU" sz="900">
                          <a:effectLst/>
                        </a:rPr>
                        <a:t>17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24" marR="39224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900">
                          <a:effectLst/>
                        </a:rPr>
                        <a:t>X17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24" marR="39224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900">
                          <a:effectLst/>
                        </a:rPr>
                        <a:t>Сигнал принудительного срабатывания с кнопки "Крупный пластик".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24" marR="39224" marT="0" marB="0" anchor="ctr"/>
                </a:tc>
                <a:extLst>
                  <a:ext uri="{0D108BD9-81ED-4DB2-BD59-A6C34878D82A}">
                    <a16:rowId xmlns:a16="http://schemas.microsoft.com/office/drawing/2014/main" val="1097043691"/>
                  </a:ext>
                </a:extLst>
              </a:tr>
              <a:tr h="220244">
                <a:tc>
                  <a:txBody>
                    <a:bodyPr/>
                    <a:lstStyle/>
                    <a:p>
                      <a:pPr indent="0" algn="ctr"/>
                      <a:r>
                        <a:rPr lang="ru-RU" sz="900" dirty="0">
                          <a:effectLst/>
                        </a:rPr>
                        <a:t>18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24" marR="39224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900">
                          <a:effectLst/>
                        </a:rPr>
                        <a:t>X18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24" marR="39224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900">
                          <a:effectLst/>
                        </a:rPr>
                        <a:t>Сигнал принудительного срабатывания с кнопки Кнопка "Брак".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24" marR="39224" marT="0" marB="0" anchor="ctr"/>
                </a:tc>
                <a:extLst>
                  <a:ext uri="{0D108BD9-81ED-4DB2-BD59-A6C34878D82A}">
                    <a16:rowId xmlns:a16="http://schemas.microsoft.com/office/drawing/2014/main" val="2363166525"/>
                  </a:ext>
                </a:extLst>
              </a:tr>
              <a:tr h="220244">
                <a:tc>
                  <a:txBody>
                    <a:bodyPr/>
                    <a:lstStyle/>
                    <a:p>
                      <a:pPr indent="0" algn="ctr"/>
                      <a:r>
                        <a:rPr lang="ru-RU" sz="900" dirty="0">
                          <a:effectLst/>
                        </a:rPr>
                        <a:t>19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24" marR="39224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900">
                          <a:effectLst/>
                        </a:rPr>
                        <a:t>X19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24" marR="39224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900">
                          <a:effectLst/>
                        </a:rPr>
                        <a:t>Сигнал принудительной разгрузки с кнопки "Мелкий металл".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24" marR="39224" marT="0" marB="0" anchor="ctr"/>
                </a:tc>
                <a:extLst>
                  <a:ext uri="{0D108BD9-81ED-4DB2-BD59-A6C34878D82A}">
                    <a16:rowId xmlns:a16="http://schemas.microsoft.com/office/drawing/2014/main" val="901683622"/>
                  </a:ext>
                </a:extLst>
              </a:tr>
              <a:tr h="220244">
                <a:tc>
                  <a:txBody>
                    <a:bodyPr/>
                    <a:lstStyle/>
                    <a:p>
                      <a:pPr indent="0" algn="ctr"/>
                      <a:r>
                        <a:rPr lang="ru-RU" sz="900" dirty="0">
                          <a:effectLst/>
                        </a:rPr>
                        <a:t>20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24" marR="39224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900">
                          <a:effectLst/>
                        </a:rPr>
                        <a:t>X20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24" marR="39224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900">
                          <a:effectLst/>
                        </a:rPr>
                        <a:t>Сигнал принудительной разгрузки с кнопки "Средний металл".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24" marR="39224" marT="0" marB="0" anchor="ctr"/>
                </a:tc>
                <a:extLst>
                  <a:ext uri="{0D108BD9-81ED-4DB2-BD59-A6C34878D82A}">
                    <a16:rowId xmlns:a16="http://schemas.microsoft.com/office/drawing/2014/main" val="3825409264"/>
                  </a:ext>
                </a:extLst>
              </a:tr>
              <a:tr h="220244">
                <a:tc>
                  <a:txBody>
                    <a:bodyPr/>
                    <a:lstStyle/>
                    <a:p>
                      <a:pPr indent="0" algn="ctr"/>
                      <a:r>
                        <a:rPr lang="ru-RU" sz="900">
                          <a:effectLst/>
                        </a:rPr>
                        <a:t>21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24" marR="39224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900">
                          <a:effectLst/>
                        </a:rPr>
                        <a:t>X21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24" marR="39224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900">
                          <a:effectLst/>
                        </a:rPr>
                        <a:t>Сигнал принудительной разгрузки с кнопки "Крупный металл".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24" marR="39224" marT="0" marB="0" anchor="ctr"/>
                </a:tc>
                <a:extLst>
                  <a:ext uri="{0D108BD9-81ED-4DB2-BD59-A6C34878D82A}">
                    <a16:rowId xmlns:a16="http://schemas.microsoft.com/office/drawing/2014/main" val="1069502757"/>
                  </a:ext>
                </a:extLst>
              </a:tr>
              <a:tr h="220244">
                <a:tc>
                  <a:txBody>
                    <a:bodyPr/>
                    <a:lstStyle/>
                    <a:p>
                      <a:pPr indent="0" algn="ctr"/>
                      <a:r>
                        <a:rPr lang="ru-RU" sz="900" dirty="0">
                          <a:effectLst/>
                        </a:rPr>
                        <a:t>22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24" marR="39224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900">
                          <a:effectLst/>
                        </a:rPr>
                        <a:t>X22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24" marR="39224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900">
                          <a:effectLst/>
                        </a:rPr>
                        <a:t>Сигнал принудительной разгрузки с кнопки "Мелкий пластик".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24" marR="39224" marT="0" marB="0" anchor="ctr"/>
                </a:tc>
                <a:extLst>
                  <a:ext uri="{0D108BD9-81ED-4DB2-BD59-A6C34878D82A}">
                    <a16:rowId xmlns:a16="http://schemas.microsoft.com/office/drawing/2014/main" val="3370368931"/>
                  </a:ext>
                </a:extLst>
              </a:tr>
              <a:tr h="220244">
                <a:tc>
                  <a:txBody>
                    <a:bodyPr/>
                    <a:lstStyle/>
                    <a:p>
                      <a:pPr indent="0" algn="ctr"/>
                      <a:r>
                        <a:rPr lang="ru-RU" sz="900" dirty="0">
                          <a:effectLst/>
                        </a:rPr>
                        <a:t>23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24" marR="39224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900">
                          <a:effectLst/>
                        </a:rPr>
                        <a:t>X23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24" marR="39224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900">
                          <a:effectLst/>
                        </a:rPr>
                        <a:t>Сигнал принудительной разгрузки с кнопки "Средний пластик".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24" marR="39224" marT="0" marB="0" anchor="ctr"/>
                </a:tc>
                <a:extLst>
                  <a:ext uri="{0D108BD9-81ED-4DB2-BD59-A6C34878D82A}">
                    <a16:rowId xmlns:a16="http://schemas.microsoft.com/office/drawing/2014/main" val="2729324066"/>
                  </a:ext>
                </a:extLst>
              </a:tr>
              <a:tr h="220244">
                <a:tc>
                  <a:txBody>
                    <a:bodyPr/>
                    <a:lstStyle/>
                    <a:p>
                      <a:pPr indent="0" algn="ctr"/>
                      <a:r>
                        <a:rPr lang="ru-RU" sz="900" dirty="0">
                          <a:effectLst/>
                        </a:rPr>
                        <a:t>24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24" marR="39224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900">
                          <a:effectLst/>
                        </a:rPr>
                        <a:t>X24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24" marR="39224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900">
                          <a:effectLst/>
                        </a:rPr>
                        <a:t>Сигнал принудительной разгрузки с кнопки "Крупный пластик".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24" marR="39224" marT="0" marB="0" anchor="ctr"/>
                </a:tc>
                <a:extLst>
                  <a:ext uri="{0D108BD9-81ED-4DB2-BD59-A6C34878D82A}">
                    <a16:rowId xmlns:a16="http://schemas.microsoft.com/office/drawing/2014/main" val="3613384450"/>
                  </a:ext>
                </a:extLst>
              </a:tr>
              <a:tr h="147547">
                <a:tc>
                  <a:txBody>
                    <a:bodyPr/>
                    <a:lstStyle/>
                    <a:p>
                      <a:pPr indent="0" algn="ctr"/>
                      <a:r>
                        <a:rPr lang="ru-RU" sz="900" dirty="0">
                          <a:effectLst/>
                        </a:rPr>
                        <a:t>25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24" marR="39224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900" dirty="0">
                          <a:effectLst/>
                        </a:rPr>
                        <a:t>X25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24" marR="39224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900" dirty="0">
                          <a:effectLst/>
                        </a:rPr>
                        <a:t>Сигнал принудительной разгрузки с кнопки "Брак".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9224" marR="39224" marT="0" marB="0" anchor="ctr"/>
                </a:tc>
                <a:extLst>
                  <a:ext uri="{0D108BD9-81ED-4DB2-BD59-A6C34878D82A}">
                    <a16:rowId xmlns:a16="http://schemas.microsoft.com/office/drawing/2014/main" val="1823055743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09F92700-41C2-78D8-045F-2726AA8E77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223866"/>
              </p:ext>
            </p:extLst>
          </p:nvPr>
        </p:nvGraphicFramePr>
        <p:xfrm>
          <a:off x="6589059" y="1253335"/>
          <a:ext cx="4598895" cy="54760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636">
                  <a:extLst>
                    <a:ext uri="{9D8B030D-6E8A-4147-A177-3AD203B41FA5}">
                      <a16:colId xmlns:a16="http://schemas.microsoft.com/office/drawing/2014/main" val="642898832"/>
                    </a:ext>
                  </a:extLst>
                </a:gridCol>
                <a:gridCol w="410967">
                  <a:extLst>
                    <a:ext uri="{9D8B030D-6E8A-4147-A177-3AD203B41FA5}">
                      <a16:colId xmlns:a16="http://schemas.microsoft.com/office/drawing/2014/main" val="1669750609"/>
                    </a:ext>
                  </a:extLst>
                </a:gridCol>
                <a:gridCol w="3880292">
                  <a:extLst>
                    <a:ext uri="{9D8B030D-6E8A-4147-A177-3AD203B41FA5}">
                      <a16:colId xmlns:a16="http://schemas.microsoft.com/office/drawing/2014/main" val="735867706"/>
                    </a:ext>
                  </a:extLst>
                </a:gridCol>
              </a:tblGrid>
              <a:tr h="257925">
                <a:tc gridSpan="3">
                  <a:txBody>
                    <a:bodyPr/>
                    <a:lstStyle/>
                    <a:p>
                      <a:pPr indent="0" algn="ctr"/>
                      <a:r>
                        <a:rPr lang="ru-RU" sz="900" dirty="0">
                          <a:effectLst/>
                        </a:rPr>
                        <a:t>Выходы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188944"/>
                  </a:ext>
                </a:extLst>
              </a:tr>
              <a:tr h="129734">
                <a:tc>
                  <a:txBody>
                    <a:bodyPr/>
                    <a:lstStyle/>
                    <a:p>
                      <a:pPr indent="0" algn="ctr"/>
                      <a:r>
                        <a:rPr lang="ru-RU" sz="900" dirty="0">
                          <a:effectLst/>
                        </a:rPr>
                        <a:t>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900">
                          <a:effectLst/>
                        </a:rPr>
                        <a:t>Y0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900" dirty="0">
                          <a:effectLst/>
                        </a:rPr>
                        <a:t>Сигнал на</a:t>
                      </a:r>
                      <a:r>
                        <a:rPr lang="en-US" sz="900" dirty="0">
                          <a:effectLst/>
                        </a:rPr>
                        <a:t> Data-</a:t>
                      </a:r>
                      <a:r>
                        <a:rPr lang="ru-RU" sz="900" dirty="0">
                          <a:effectLst/>
                        </a:rPr>
                        <a:t>вход 1.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/>
                </a:tc>
                <a:extLst>
                  <a:ext uri="{0D108BD9-81ED-4DB2-BD59-A6C34878D82A}">
                    <a16:rowId xmlns:a16="http://schemas.microsoft.com/office/drawing/2014/main" val="1544438687"/>
                  </a:ext>
                </a:extLst>
              </a:tr>
              <a:tr h="129734">
                <a:tc>
                  <a:txBody>
                    <a:bodyPr/>
                    <a:lstStyle/>
                    <a:p>
                      <a:pPr indent="0" algn="ctr"/>
                      <a:r>
                        <a:rPr lang="ru-RU" sz="9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900">
                          <a:effectLst/>
                        </a:rPr>
                        <a:t>Y1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900">
                          <a:effectLst/>
                        </a:rPr>
                        <a:t>Синхроимпульс 1.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/>
                </a:tc>
                <a:extLst>
                  <a:ext uri="{0D108BD9-81ED-4DB2-BD59-A6C34878D82A}">
                    <a16:rowId xmlns:a16="http://schemas.microsoft.com/office/drawing/2014/main" val="2511362265"/>
                  </a:ext>
                </a:extLst>
              </a:tr>
              <a:tr h="129734">
                <a:tc>
                  <a:txBody>
                    <a:bodyPr/>
                    <a:lstStyle/>
                    <a:p>
                      <a:pPr indent="0" algn="ctr"/>
                      <a:r>
                        <a:rPr lang="ru-RU" sz="9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900">
                          <a:effectLst/>
                        </a:rPr>
                        <a:t>Y2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900">
                          <a:effectLst/>
                        </a:rPr>
                        <a:t>Защелка 1.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/>
                </a:tc>
                <a:extLst>
                  <a:ext uri="{0D108BD9-81ED-4DB2-BD59-A6C34878D82A}">
                    <a16:rowId xmlns:a16="http://schemas.microsoft.com/office/drawing/2014/main" val="916762026"/>
                  </a:ext>
                </a:extLst>
              </a:tr>
              <a:tr h="129734">
                <a:tc>
                  <a:txBody>
                    <a:bodyPr/>
                    <a:lstStyle/>
                    <a:p>
                      <a:pPr indent="0" algn="ctr"/>
                      <a:r>
                        <a:rPr lang="en-US" sz="900" dirty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900">
                          <a:effectLst/>
                        </a:rPr>
                        <a:t>Y3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900">
                          <a:effectLst/>
                        </a:rPr>
                        <a:t>Сигнал на светодиод "Идет сортировка".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/>
                </a:tc>
                <a:extLst>
                  <a:ext uri="{0D108BD9-81ED-4DB2-BD59-A6C34878D82A}">
                    <a16:rowId xmlns:a16="http://schemas.microsoft.com/office/drawing/2014/main" val="474716227"/>
                  </a:ext>
                </a:extLst>
              </a:tr>
              <a:tr h="129734">
                <a:tc>
                  <a:txBody>
                    <a:bodyPr/>
                    <a:lstStyle/>
                    <a:p>
                      <a:pPr indent="0" algn="ctr"/>
                      <a:r>
                        <a:rPr lang="en-US" sz="9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900">
                          <a:effectLst/>
                        </a:rPr>
                        <a:t>Y4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900">
                          <a:effectLst/>
                        </a:rPr>
                        <a:t>Сигнал на светодиод "Сортировка остановлена".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/>
                </a:tc>
                <a:extLst>
                  <a:ext uri="{0D108BD9-81ED-4DB2-BD59-A6C34878D82A}">
                    <a16:rowId xmlns:a16="http://schemas.microsoft.com/office/drawing/2014/main" val="2488849423"/>
                  </a:ext>
                </a:extLst>
              </a:tr>
              <a:tr h="129734">
                <a:tc>
                  <a:txBody>
                    <a:bodyPr/>
                    <a:lstStyle/>
                    <a:p>
                      <a:pPr indent="0" algn="ctr"/>
                      <a:r>
                        <a:rPr lang="en-US" sz="900" dirty="0">
                          <a:effectLst/>
                        </a:rPr>
                        <a:t>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900">
                          <a:effectLst/>
                        </a:rPr>
                        <a:t>Y5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900">
                          <a:effectLst/>
                        </a:rPr>
                        <a:t>Сигнал на светодиод "Ошибка".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/>
                </a:tc>
                <a:extLst>
                  <a:ext uri="{0D108BD9-81ED-4DB2-BD59-A6C34878D82A}">
                    <a16:rowId xmlns:a16="http://schemas.microsoft.com/office/drawing/2014/main" val="1437642189"/>
                  </a:ext>
                </a:extLst>
              </a:tr>
              <a:tr h="129734">
                <a:tc>
                  <a:txBody>
                    <a:bodyPr/>
                    <a:lstStyle/>
                    <a:p>
                      <a:pPr indent="0" algn="ctr"/>
                      <a:r>
                        <a:rPr lang="en-US" sz="9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900">
                          <a:effectLst/>
                        </a:rPr>
                        <a:t>Y6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900">
                          <a:effectLst/>
                        </a:rPr>
                        <a:t>Сигнал на светодиод "Неопознанный объект на ленте".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/>
                </a:tc>
                <a:extLst>
                  <a:ext uri="{0D108BD9-81ED-4DB2-BD59-A6C34878D82A}">
                    <a16:rowId xmlns:a16="http://schemas.microsoft.com/office/drawing/2014/main" val="3272088284"/>
                  </a:ext>
                </a:extLst>
              </a:tr>
              <a:tr h="129734">
                <a:tc>
                  <a:txBody>
                    <a:bodyPr/>
                    <a:lstStyle/>
                    <a:p>
                      <a:pPr indent="0" algn="ctr"/>
                      <a:r>
                        <a:rPr lang="en-US" sz="9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900">
                          <a:effectLst/>
                        </a:rPr>
                        <a:t>Y7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900">
                          <a:effectLst/>
                        </a:rPr>
                        <a:t>Сигнал на светодиод "Столкновение".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/>
                </a:tc>
                <a:extLst>
                  <a:ext uri="{0D108BD9-81ED-4DB2-BD59-A6C34878D82A}">
                    <a16:rowId xmlns:a16="http://schemas.microsoft.com/office/drawing/2014/main" val="2996042882"/>
                  </a:ext>
                </a:extLst>
              </a:tr>
              <a:tr h="143184">
                <a:tc>
                  <a:txBody>
                    <a:bodyPr/>
                    <a:lstStyle/>
                    <a:p>
                      <a:pPr indent="0" algn="ctr"/>
                      <a:r>
                        <a:rPr lang="en-US" sz="9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900">
                          <a:effectLst/>
                        </a:rPr>
                        <a:t>Y8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900">
                          <a:effectLst/>
                        </a:rPr>
                        <a:t>Сигнал на светодиод "Попытка вмешательства в процесс сортировки".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/>
                </a:tc>
                <a:extLst>
                  <a:ext uri="{0D108BD9-81ED-4DB2-BD59-A6C34878D82A}">
                    <a16:rowId xmlns:a16="http://schemas.microsoft.com/office/drawing/2014/main" val="194787348"/>
                  </a:ext>
                </a:extLst>
              </a:tr>
              <a:tr h="129734">
                <a:tc>
                  <a:txBody>
                    <a:bodyPr/>
                    <a:lstStyle/>
                    <a:p>
                      <a:pPr indent="0" algn="ctr"/>
                      <a:r>
                        <a:rPr lang="en-US" sz="900" dirty="0">
                          <a:effectLst/>
                        </a:rPr>
                        <a:t>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900">
                          <a:effectLst/>
                        </a:rPr>
                        <a:t>Y9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900">
                          <a:effectLst/>
                        </a:rPr>
                        <a:t>Сигнал на светодиод толкателя "Мелкий металл".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/>
                </a:tc>
                <a:extLst>
                  <a:ext uri="{0D108BD9-81ED-4DB2-BD59-A6C34878D82A}">
                    <a16:rowId xmlns:a16="http://schemas.microsoft.com/office/drawing/2014/main" val="1671078498"/>
                  </a:ext>
                </a:extLst>
              </a:tr>
              <a:tr h="129734">
                <a:tc>
                  <a:txBody>
                    <a:bodyPr/>
                    <a:lstStyle/>
                    <a:p>
                      <a:pPr indent="0" algn="ctr"/>
                      <a:r>
                        <a:rPr lang="ru-RU" sz="9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900">
                          <a:effectLst/>
                        </a:rPr>
                        <a:t>Y</a:t>
                      </a:r>
                      <a:r>
                        <a:rPr lang="ru-RU" sz="9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900" dirty="0">
                          <a:effectLst/>
                        </a:rPr>
                        <a:t>Сигнал на светодиод толкателя "Средний металл".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/>
                </a:tc>
                <a:extLst>
                  <a:ext uri="{0D108BD9-81ED-4DB2-BD59-A6C34878D82A}">
                    <a16:rowId xmlns:a16="http://schemas.microsoft.com/office/drawing/2014/main" val="1611812485"/>
                  </a:ext>
                </a:extLst>
              </a:tr>
              <a:tr h="129734">
                <a:tc>
                  <a:txBody>
                    <a:bodyPr/>
                    <a:lstStyle/>
                    <a:p>
                      <a:pPr indent="0" algn="ctr"/>
                      <a:r>
                        <a:rPr lang="ru-RU" sz="900">
                          <a:effectLst/>
                        </a:rPr>
                        <a:t>11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900">
                          <a:effectLst/>
                        </a:rPr>
                        <a:t>Y</a:t>
                      </a:r>
                      <a:r>
                        <a:rPr lang="ru-RU" sz="900">
                          <a:effectLst/>
                        </a:rPr>
                        <a:t>1</a:t>
                      </a:r>
                      <a:r>
                        <a:rPr lang="en-US" sz="9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900">
                          <a:effectLst/>
                        </a:rPr>
                        <a:t>Сигнал на светодиод толкателя "Крупный металл".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/>
                </a:tc>
                <a:extLst>
                  <a:ext uri="{0D108BD9-81ED-4DB2-BD59-A6C34878D82A}">
                    <a16:rowId xmlns:a16="http://schemas.microsoft.com/office/drawing/2014/main" val="3400660254"/>
                  </a:ext>
                </a:extLst>
              </a:tr>
              <a:tr h="129734">
                <a:tc>
                  <a:txBody>
                    <a:bodyPr/>
                    <a:lstStyle/>
                    <a:p>
                      <a:pPr indent="0" algn="ctr"/>
                      <a:r>
                        <a:rPr lang="ru-RU" sz="900" dirty="0">
                          <a:effectLst/>
                        </a:rPr>
                        <a:t>12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900">
                          <a:effectLst/>
                        </a:rPr>
                        <a:t>Y12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900">
                          <a:effectLst/>
                        </a:rPr>
                        <a:t>Сигнал на светодиод толкателя "Мелкий пластик".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/>
                </a:tc>
                <a:extLst>
                  <a:ext uri="{0D108BD9-81ED-4DB2-BD59-A6C34878D82A}">
                    <a16:rowId xmlns:a16="http://schemas.microsoft.com/office/drawing/2014/main" val="2030544193"/>
                  </a:ext>
                </a:extLst>
              </a:tr>
              <a:tr h="129734">
                <a:tc>
                  <a:txBody>
                    <a:bodyPr/>
                    <a:lstStyle/>
                    <a:p>
                      <a:pPr indent="0" algn="ctr"/>
                      <a:r>
                        <a:rPr lang="ru-RU" sz="900">
                          <a:effectLst/>
                        </a:rPr>
                        <a:t>13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900">
                          <a:effectLst/>
                        </a:rPr>
                        <a:t>Y13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900">
                          <a:effectLst/>
                        </a:rPr>
                        <a:t>Сигнал на светодиод толкателя "Средний пластик".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/>
                </a:tc>
                <a:extLst>
                  <a:ext uri="{0D108BD9-81ED-4DB2-BD59-A6C34878D82A}">
                    <a16:rowId xmlns:a16="http://schemas.microsoft.com/office/drawing/2014/main" val="897052564"/>
                  </a:ext>
                </a:extLst>
              </a:tr>
              <a:tr h="129734">
                <a:tc>
                  <a:txBody>
                    <a:bodyPr/>
                    <a:lstStyle/>
                    <a:p>
                      <a:pPr indent="0" algn="ctr"/>
                      <a:r>
                        <a:rPr lang="ru-RU" sz="900">
                          <a:effectLst/>
                        </a:rPr>
                        <a:t>14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900">
                          <a:effectLst/>
                        </a:rPr>
                        <a:t>Y14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900">
                          <a:effectLst/>
                        </a:rPr>
                        <a:t>Сигнал на светодиод толкателя "Крупный пластик".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/>
                </a:tc>
                <a:extLst>
                  <a:ext uri="{0D108BD9-81ED-4DB2-BD59-A6C34878D82A}">
                    <a16:rowId xmlns:a16="http://schemas.microsoft.com/office/drawing/2014/main" val="3698046559"/>
                  </a:ext>
                </a:extLst>
              </a:tr>
              <a:tr h="129734">
                <a:tc>
                  <a:txBody>
                    <a:bodyPr/>
                    <a:lstStyle/>
                    <a:p>
                      <a:pPr indent="0" algn="ctr"/>
                      <a:r>
                        <a:rPr lang="ru-RU" sz="900" dirty="0">
                          <a:effectLst/>
                        </a:rPr>
                        <a:t>15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900">
                          <a:effectLst/>
                        </a:rPr>
                        <a:t>Y15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900">
                          <a:effectLst/>
                        </a:rPr>
                        <a:t>Сигнал на светодиод толкателя "Брак"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/>
                </a:tc>
                <a:extLst>
                  <a:ext uri="{0D108BD9-81ED-4DB2-BD59-A6C34878D82A}">
                    <a16:rowId xmlns:a16="http://schemas.microsoft.com/office/drawing/2014/main" val="1017953918"/>
                  </a:ext>
                </a:extLst>
              </a:tr>
              <a:tr h="129734">
                <a:tc>
                  <a:txBody>
                    <a:bodyPr/>
                    <a:lstStyle/>
                    <a:p>
                      <a:pPr indent="0" algn="ctr"/>
                      <a:r>
                        <a:rPr lang="ru-RU" sz="900">
                          <a:effectLst/>
                        </a:rPr>
                        <a:t>16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900">
                          <a:effectLst/>
                        </a:rPr>
                        <a:t>Y16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900">
                          <a:effectLst/>
                        </a:rPr>
                        <a:t>Сигнал на светодиод конвейерной ленты "Светодиод 1".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/>
                </a:tc>
                <a:extLst>
                  <a:ext uri="{0D108BD9-81ED-4DB2-BD59-A6C34878D82A}">
                    <a16:rowId xmlns:a16="http://schemas.microsoft.com/office/drawing/2014/main" val="1118035088"/>
                  </a:ext>
                </a:extLst>
              </a:tr>
              <a:tr h="129734">
                <a:tc>
                  <a:txBody>
                    <a:bodyPr/>
                    <a:lstStyle/>
                    <a:p>
                      <a:pPr indent="0" algn="ctr"/>
                      <a:r>
                        <a:rPr lang="ru-RU" sz="900">
                          <a:effectLst/>
                        </a:rPr>
                        <a:t>17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900">
                          <a:effectLst/>
                        </a:rPr>
                        <a:t>Y17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900">
                          <a:effectLst/>
                        </a:rPr>
                        <a:t>Сигнал на светодиод конвейерной ленты "Светодиод 2".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/>
                </a:tc>
                <a:extLst>
                  <a:ext uri="{0D108BD9-81ED-4DB2-BD59-A6C34878D82A}">
                    <a16:rowId xmlns:a16="http://schemas.microsoft.com/office/drawing/2014/main" val="1758248888"/>
                  </a:ext>
                </a:extLst>
              </a:tr>
              <a:tr h="129734">
                <a:tc>
                  <a:txBody>
                    <a:bodyPr/>
                    <a:lstStyle/>
                    <a:p>
                      <a:pPr indent="0" algn="ctr"/>
                      <a:r>
                        <a:rPr lang="ru-RU" sz="900">
                          <a:effectLst/>
                        </a:rPr>
                        <a:t>18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900">
                          <a:effectLst/>
                        </a:rPr>
                        <a:t>Y18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900">
                          <a:effectLst/>
                        </a:rPr>
                        <a:t>Сигнал на светодиод конвейерной ленты "Светодиод 3".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/>
                </a:tc>
                <a:extLst>
                  <a:ext uri="{0D108BD9-81ED-4DB2-BD59-A6C34878D82A}">
                    <a16:rowId xmlns:a16="http://schemas.microsoft.com/office/drawing/2014/main" val="2403618435"/>
                  </a:ext>
                </a:extLst>
              </a:tr>
              <a:tr h="129734">
                <a:tc>
                  <a:txBody>
                    <a:bodyPr/>
                    <a:lstStyle/>
                    <a:p>
                      <a:pPr indent="0" algn="ctr"/>
                      <a:r>
                        <a:rPr lang="ru-RU" sz="900" dirty="0">
                          <a:effectLst/>
                        </a:rPr>
                        <a:t>19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900">
                          <a:effectLst/>
                        </a:rPr>
                        <a:t>Y19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900">
                          <a:effectLst/>
                        </a:rPr>
                        <a:t>Сигнал на светодиод конвейерной ленты "Светодиод 4".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/>
                </a:tc>
                <a:extLst>
                  <a:ext uri="{0D108BD9-81ED-4DB2-BD59-A6C34878D82A}">
                    <a16:rowId xmlns:a16="http://schemas.microsoft.com/office/drawing/2014/main" val="1449705625"/>
                  </a:ext>
                </a:extLst>
              </a:tr>
              <a:tr h="129734">
                <a:tc>
                  <a:txBody>
                    <a:bodyPr/>
                    <a:lstStyle/>
                    <a:p>
                      <a:pPr indent="0" algn="ctr"/>
                      <a:r>
                        <a:rPr lang="ru-RU" sz="900">
                          <a:effectLst/>
                        </a:rPr>
                        <a:t>20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900">
                          <a:effectLst/>
                        </a:rPr>
                        <a:t>Y20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900">
                          <a:effectLst/>
                        </a:rPr>
                        <a:t>Сигнал на светодиод конвейерной ленты "Светодиод 5".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/>
                </a:tc>
                <a:extLst>
                  <a:ext uri="{0D108BD9-81ED-4DB2-BD59-A6C34878D82A}">
                    <a16:rowId xmlns:a16="http://schemas.microsoft.com/office/drawing/2014/main" val="3342837333"/>
                  </a:ext>
                </a:extLst>
              </a:tr>
              <a:tr h="129734">
                <a:tc>
                  <a:txBody>
                    <a:bodyPr/>
                    <a:lstStyle/>
                    <a:p>
                      <a:pPr indent="0" algn="ctr"/>
                      <a:r>
                        <a:rPr lang="ru-RU" sz="900">
                          <a:effectLst/>
                        </a:rPr>
                        <a:t>21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900">
                          <a:effectLst/>
                        </a:rPr>
                        <a:t>Y21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900">
                          <a:effectLst/>
                        </a:rPr>
                        <a:t>Сигнал на светодиод конвейерной ленты "Светодиод 6".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/>
                </a:tc>
                <a:extLst>
                  <a:ext uri="{0D108BD9-81ED-4DB2-BD59-A6C34878D82A}">
                    <a16:rowId xmlns:a16="http://schemas.microsoft.com/office/drawing/2014/main" val="3519680779"/>
                  </a:ext>
                </a:extLst>
              </a:tr>
              <a:tr h="129734">
                <a:tc>
                  <a:txBody>
                    <a:bodyPr/>
                    <a:lstStyle/>
                    <a:p>
                      <a:pPr indent="0" algn="ctr"/>
                      <a:r>
                        <a:rPr lang="en-US" sz="900" dirty="0">
                          <a:effectLst/>
                        </a:rPr>
                        <a:t>22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900">
                          <a:effectLst/>
                        </a:rPr>
                        <a:t>Y22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900">
                          <a:effectLst/>
                        </a:rPr>
                        <a:t>Сигнал на светодиод конвейерной ленты "Светодиод 7".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/>
                </a:tc>
                <a:extLst>
                  <a:ext uri="{0D108BD9-81ED-4DB2-BD59-A6C34878D82A}">
                    <a16:rowId xmlns:a16="http://schemas.microsoft.com/office/drawing/2014/main" val="1272602577"/>
                  </a:ext>
                </a:extLst>
              </a:tr>
              <a:tr h="129734">
                <a:tc>
                  <a:txBody>
                    <a:bodyPr/>
                    <a:lstStyle/>
                    <a:p>
                      <a:pPr indent="0" algn="ctr"/>
                      <a:r>
                        <a:rPr lang="en-US" sz="900">
                          <a:effectLst/>
                        </a:rPr>
                        <a:t>23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900">
                          <a:effectLst/>
                        </a:rPr>
                        <a:t>Y23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900">
                          <a:effectLst/>
                        </a:rPr>
                        <a:t>Сигнал на </a:t>
                      </a:r>
                      <a:r>
                        <a:rPr lang="en-US" sz="900">
                          <a:effectLst/>
                        </a:rPr>
                        <a:t>Data-</a:t>
                      </a:r>
                      <a:r>
                        <a:rPr lang="ru-RU" sz="900">
                          <a:effectLst/>
                        </a:rPr>
                        <a:t>вход 2.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/>
                </a:tc>
                <a:extLst>
                  <a:ext uri="{0D108BD9-81ED-4DB2-BD59-A6C34878D82A}">
                    <a16:rowId xmlns:a16="http://schemas.microsoft.com/office/drawing/2014/main" val="2734862683"/>
                  </a:ext>
                </a:extLst>
              </a:tr>
              <a:tr h="129734">
                <a:tc>
                  <a:txBody>
                    <a:bodyPr/>
                    <a:lstStyle/>
                    <a:p>
                      <a:pPr indent="0" algn="ctr"/>
                      <a:r>
                        <a:rPr lang="en-US" sz="900">
                          <a:effectLst/>
                        </a:rPr>
                        <a:t>24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900">
                          <a:effectLst/>
                        </a:rPr>
                        <a:t>Y24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900">
                          <a:effectLst/>
                        </a:rPr>
                        <a:t>Синхроимпульс 2 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/>
                </a:tc>
                <a:extLst>
                  <a:ext uri="{0D108BD9-81ED-4DB2-BD59-A6C34878D82A}">
                    <a16:rowId xmlns:a16="http://schemas.microsoft.com/office/drawing/2014/main" val="1489320469"/>
                  </a:ext>
                </a:extLst>
              </a:tr>
              <a:tr h="129734">
                <a:tc>
                  <a:txBody>
                    <a:bodyPr/>
                    <a:lstStyle/>
                    <a:p>
                      <a:pPr indent="0" algn="ctr"/>
                      <a:r>
                        <a:rPr lang="en-US" sz="900">
                          <a:effectLst/>
                        </a:rPr>
                        <a:t>25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900">
                          <a:effectLst/>
                        </a:rPr>
                        <a:t>Y25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900">
                          <a:effectLst/>
                        </a:rPr>
                        <a:t>Защелка 2.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/>
                </a:tc>
                <a:extLst>
                  <a:ext uri="{0D108BD9-81ED-4DB2-BD59-A6C34878D82A}">
                    <a16:rowId xmlns:a16="http://schemas.microsoft.com/office/drawing/2014/main" val="3285403026"/>
                  </a:ext>
                </a:extLst>
              </a:tr>
              <a:tr h="129734">
                <a:tc>
                  <a:txBody>
                    <a:bodyPr/>
                    <a:lstStyle/>
                    <a:p>
                      <a:pPr indent="0" algn="ctr"/>
                      <a:r>
                        <a:rPr lang="en-US" sz="900">
                          <a:effectLst/>
                        </a:rPr>
                        <a:t>26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900">
                          <a:effectLst/>
                        </a:rPr>
                        <a:t>Y26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900">
                          <a:effectLst/>
                        </a:rPr>
                        <a:t>Синхроимпульс 3.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/>
                </a:tc>
                <a:extLst>
                  <a:ext uri="{0D108BD9-81ED-4DB2-BD59-A6C34878D82A}">
                    <a16:rowId xmlns:a16="http://schemas.microsoft.com/office/drawing/2014/main" val="2272725369"/>
                  </a:ext>
                </a:extLst>
              </a:tr>
              <a:tr h="129734">
                <a:tc>
                  <a:txBody>
                    <a:bodyPr/>
                    <a:lstStyle/>
                    <a:p>
                      <a:pPr indent="0" algn="ctr"/>
                      <a:r>
                        <a:rPr lang="en-US" sz="900">
                          <a:effectLst/>
                        </a:rPr>
                        <a:t>27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900">
                          <a:effectLst/>
                        </a:rPr>
                        <a:t>Y27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900">
                          <a:effectLst/>
                        </a:rPr>
                        <a:t>Защелка 3.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/>
                </a:tc>
                <a:extLst>
                  <a:ext uri="{0D108BD9-81ED-4DB2-BD59-A6C34878D82A}">
                    <a16:rowId xmlns:a16="http://schemas.microsoft.com/office/drawing/2014/main" val="1430902622"/>
                  </a:ext>
                </a:extLst>
              </a:tr>
              <a:tr h="129734">
                <a:tc>
                  <a:txBody>
                    <a:bodyPr/>
                    <a:lstStyle/>
                    <a:p>
                      <a:pPr indent="0" algn="ctr"/>
                      <a:r>
                        <a:rPr lang="en-US" sz="900">
                          <a:effectLst/>
                        </a:rPr>
                        <a:t>28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900" dirty="0">
                          <a:effectLst/>
                        </a:rPr>
                        <a:t>Y28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900">
                          <a:effectLst/>
                        </a:rPr>
                        <a:t>Синхроимпульс 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/>
                </a:tc>
                <a:extLst>
                  <a:ext uri="{0D108BD9-81ED-4DB2-BD59-A6C34878D82A}">
                    <a16:rowId xmlns:a16="http://schemas.microsoft.com/office/drawing/2014/main" val="298454941"/>
                  </a:ext>
                </a:extLst>
              </a:tr>
              <a:tr h="129734">
                <a:tc>
                  <a:txBody>
                    <a:bodyPr/>
                    <a:lstStyle/>
                    <a:p>
                      <a:pPr indent="0" algn="ctr"/>
                      <a:r>
                        <a:rPr lang="en-US" sz="900">
                          <a:effectLst/>
                        </a:rPr>
                        <a:t>29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900" dirty="0">
                          <a:effectLst/>
                        </a:rPr>
                        <a:t>Y29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900">
                          <a:effectLst/>
                        </a:rPr>
                        <a:t>Защелка 4.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/>
                </a:tc>
                <a:extLst>
                  <a:ext uri="{0D108BD9-81ED-4DB2-BD59-A6C34878D82A}">
                    <a16:rowId xmlns:a16="http://schemas.microsoft.com/office/drawing/2014/main" val="1625238712"/>
                  </a:ext>
                </a:extLst>
              </a:tr>
              <a:tr h="129734">
                <a:tc>
                  <a:txBody>
                    <a:bodyPr/>
                    <a:lstStyle/>
                    <a:p>
                      <a:pPr indent="0" algn="ctr"/>
                      <a:r>
                        <a:rPr lang="en-US" sz="900">
                          <a:effectLst/>
                        </a:rPr>
                        <a:t>30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900" dirty="0">
                          <a:effectLst/>
                        </a:rPr>
                        <a:t>Y30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900">
                          <a:effectLst/>
                        </a:rPr>
                        <a:t>Синхроимпульс 5.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/>
                </a:tc>
                <a:extLst>
                  <a:ext uri="{0D108BD9-81ED-4DB2-BD59-A6C34878D82A}">
                    <a16:rowId xmlns:a16="http://schemas.microsoft.com/office/drawing/2014/main" val="951230660"/>
                  </a:ext>
                </a:extLst>
              </a:tr>
              <a:tr h="129734">
                <a:tc>
                  <a:txBody>
                    <a:bodyPr/>
                    <a:lstStyle/>
                    <a:p>
                      <a:pPr indent="0" algn="ctr"/>
                      <a:r>
                        <a:rPr lang="en-US" sz="900">
                          <a:effectLst/>
                        </a:rPr>
                        <a:t>31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900" dirty="0">
                          <a:effectLst/>
                        </a:rPr>
                        <a:t>Y31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900">
                          <a:effectLst/>
                        </a:rPr>
                        <a:t>Защелка 5.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/>
                </a:tc>
                <a:extLst>
                  <a:ext uri="{0D108BD9-81ED-4DB2-BD59-A6C34878D82A}">
                    <a16:rowId xmlns:a16="http://schemas.microsoft.com/office/drawing/2014/main" val="2574224191"/>
                  </a:ext>
                </a:extLst>
              </a:tr>
              <a:tr h="129734">
                <a:tc>
                  <a:txBody>
                    <a:bodyPr/>
                    <a:lstStyle/>
                    <a:p>
                      <a:pPr indent="0" algn="ctr"/>
                      <a:r>
                        <a:rPr lang="en-US" sz="900" dirty="0">
                          <a:effectLst/>
                        </a:rPr>
                        <a:t>32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900" dirty="0">
                          <a:effectLst/>
                        </a:rPr>
                        <a:t>Y32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900">
                          <a:effectLst/>
                        </a:rPr>
                        <a:t>Синхроимпульс 6.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/>
                </a:tc>
                <a:extLst>
                  <a:ext uri="{0D108BD9-81ED-4DB2-BD59-A6C34878D82A}">
                    <a16:rowId xmlns:a16="http://schemas.microsoft.com/office/drawing/2014/main" val="1797112572"/>
                  </a:ext>
                </a:extLst>
              </a:tr>
              <a:tr h="129734">
                <a:tc>
                  <a:txBody>
                    <a:bodyPr/>
                    <a:lstStyle/>
                    <a:p>
                      <a:pPr indent="0" algn="ctr"/>
                      <a:r>
                        <a:rPr lang="ru-RU" sz="900" dirty="0">
                          <a:effectLst/>
                        </a:rPr>
                        <a:t>33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900">
                          <a:effectLst/>
                        </a:rPr>
                        <a:t>Y33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900">
                          <a:effectLst/>
                        </a:rPr>
                        <a:t>Защелка 6.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/>
                </a:tc>
                <a:extLst>
                  <a:ext uri="{0D108BD9-81ED-4DB2-BD59-A6C34878D82A}">
                    <a16:rowId xmlns:a16="http://schemas.microsoft.com/office/drawing/2014/main" val="3730664938"/>
                  </a:ext>
                </a:extLst>
              </a:tr>
              <a:tr h="129734">
                <a:tc>
                  <a:txBody>
                    <a:bodyPr/>
                    <a:lstStyle/>
                    <a:p>
                      <a:pPr indent="0" algn="ctr"/>
                      <a:r>
                        <a:rPr lang="ru-RU" sz="900">
                          <a:effectLst/>
                        </a:rPr>
                        <a:t>34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900">
                          <a:effectLst/>
                        </a:rPr>
                        <a:t>Y</a:t>
                      </a:r>
                      <a:r>
                        <a:rPr lang="ru-RU" sz="900">
                          <a:effectLst/>
                        </a:rPr>
                        <a:t>34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900">
                          <a:effectLst/>
                        </a:rPr>
                        <a:t>Синхроимпульс 7.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/>
                </a:tc>
                <a:extLst>
                  <a:ext uri="{0D108BD9-81ED-4DB2-BD59-A6C34878D82A}">
                    <a16:rowId xmlns:a16="http://schemas.microsoft.com/office/drawing/2014/main" val="4171457162"/>
                  </a:ext>
                </a:extLst>
              </a:tr>
              <a:tr h="129734">
                <a:tc>
                  <a:txBody>
                    <a:bodyPr/>
                    <a:lstStyle/>
                    <a:p>
                      <a:pPr indent="0" algn="ctr"/>
                      <a:r>
                        <a:rPr lang="ru-RU" sz="900" dirty="0">
                          <a:effectLst/>
                        </a:rPr>
                        <a:t>35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900">
                          <a:effectLst/>
                        </a:rPr>
                        <a:t>Y</a:t>
                      </a:r>
                      <a:r>
                        <a:rPr lang="ru-RU" sz="900">
                          <a:effectLst/>
                        </a:rPr>
                        <a:t>35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900">
                          <a:effectLst/>
                        </a:rPr>
                        <a:t>Защелка 7.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/>
                </a:tc>
                <a:extLst>
                  <a:ext uri="{0D108BD9-81ED-4DB2-BD59-A6C34878D82A}">
                    <a16:rowId xmlns:a16="http://schemas.microsoft.com/office/drawing/2014/main" val="3983918408"/>
                  </a:ext>
                </a:extLst>
              </a:tr>
              <a:tr h="129734">
                <a:tc>
                  <a:txBody>
                    <a:bodyPr/>
                    <a:lstStyle/>
                    <a:p>
                      <a:pPr indent="0" algn="ctr"/>
                      <a:r>
                        <a:rPr lang="ru-RU" sz="900" dirty="0">
                          <a:effectLst/>
                        </a:rPr>
                        <a:t>36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900">
                          <a:effectLst/>
                        </a:rPr>
                        <a:t>Y</a:t>
                      </a:r>
                      <a:r>
                        <a:rPr lang="ru-RU" sz="900">
                          <a:effectLst/>
                        </a:rPr>
                        <a:t>36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900">
                          <a:effectLst/>
                        </a:rPr>
                        <a:t>Синхроимпульс 8.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/>
                </a:tc>
                <a:extLst>
                  <a:ext uri="{0D108BD9-81ED-4DB2-BD59-A6C34878D82A}">
                    <a16:rowId xmlns:a16="http://schemas.microsoft.com/office/drawing/2014/main" val="2275734075"/>
                  </a:ext>
                </a:extLst>
              </a:tr>
              <a:tr h="129734">
                <a:tc>
                  <a:txBody>
                    <a:bodyPr/>
                    <a:lstStyle/>
                    <a:p>
                      <a:pPr indent="0" algn="ctr"/>
                      <a:r>
                        <a:rPr lang="ru-RU" sz="900" dirty="0">
                          <a:effectLst/>
                        </a:rPr>
                        <a:t>37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900">
                          <a:effectLst/>
                        </a:rPr>
                        <a:t>Y</a:t>
                      </a:r>
                      <a:r>
                        <a:rPr lang="ru-RU" sz="900">
                          <a:effectLst/>
                        </a:rPr>
                        <a:t>37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900" dirty="0">
                          <a:effectLst/>
                        </a:rPr>
                        <a:t>Защелка 8.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0677" marR="40677" marT="0" marB="0" anchor="ctr"/>
                </a:tc>
                <a:extLst>
                  <a:ext uri="{0D108BD9-81ED-4DB2-BD59-A6C34878D82A}">
                    <a16:rowId xmlns:a16="http://schemas.microsoft.com/office/drawing/2014/main" val="2614495017"/>
                  </a:ext>
                </a:extLst>
              </a:tr>
            </a:tbl>
          </a:graphicData>
        </a:graphic>
      </p:graphicFrame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55ABEE-C48A-A750-50AE-D36084306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C793-BCCD-4C38-8E17-6216164ABA66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0898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0FC9F6-E9A4-9BFF-A1D3-6F9E048A4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05" y="282112"/>
            <a:ext cx="11340136" cy="797850"/>
          </a:xfrm>
        </p:spPr>
        <p:txBody>
          <a:bodyPr>
            <a:normAutofit fontScale="90000"/>
          </a:bodyPr>
          <a:lstStyle/>
          <a:p>
            <a:r>
              <a:rPr lang="ru-RU" dirty="0"/>
              <a:t>Реализация пользовательского блока «</a:t>
            </a:r>
            <a:r>
              <a:rPr lang="en-US" dirty="0" err="1"/>
              <a:t>AddTakeIAMechanism</a:t>
            </a:r>
            <a:r>
              <a:rPr lang="en-US" dirty="0"/>
              <a:t>»</a:t>
            </a:r>
            <a:endParaRPr lang="ru-RU" dirty="0"/>
          </a:p>
        </p:txBody>
      </p:sp>
      <p:pic>
        <p:nvPicPr>
          <p:cNvPr id="8" name="image17.png" descr="Изображение выглядит как текст, диаграмма, План, линия&#10;&#10;Автоматически созданное описание">
            <a:extLst>
              <a:ext uri="{FF2B5EF4-FFF2-40B4-BE49-F238E27FC236}">
                <a16:creationId xmlns:a16="http://schemas.microsoft.com/office/drawing/2014/main" id="{837ECBD1-13FC-F818-26DD-F6FA2855B69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6672" y="2417179"/>
            <a:ext cx="9847060" cy="37774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5CCD19-DE58-E3DA-BA72-E3C0AAB3F9D8}"/>
              </a:ext>
            </a:extLst>
          </p:cNvPr>
          <p:cNvSpPr txBox="1"/>
          <p:nvPr/>
        </p:nvSpPr>
        <p:spPr>
          <a:xfrm>
            <a:off x="358804" y="1335758"/>
            <a:ext cx="109636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ea typeface="Calibri" panose="020F0502020204030204" pitchFamily="34" charset="0"/>
              </a:rPr>
              <a:t>Пользовательский блок реализует механизм добавления деталей в массив и извлечения их из массива, а также контроль количества добавленных деталей </a:t>
            </a:r>
            <a:endParaRPr lang="ru-RU" dirty="0"/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BB8D5B9F-1F0F-5381-EDD2-8F72F3214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C793-BCCD-4C38-8E17-6216164ABA66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0668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92AC7-2415-03D6-7FF2-E31D3F02F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effectLst/>
                <a:ea typeface="Calibri" panose="020F0502020204030204" pitchFamily="34" charset="0"/>
              </a:rPr>
              <a:t>Реализация пользовательского блока «</a:t>
            </a:r>
            <a:r>
              <a:rPr lang="en-US" sz="3600" dirty="0">
                <a:effectLst/>
                <a:ea typeface="Calibri" panose="020F0502020204030204" pitchFamily="34" charset="0"/>
              </a:rPr>
              <a:t>AutoSort</a:t>
            </a:r>
            <a:r>
              <a:rPr lang="ru-RU" sz="3600" dirty="0">
                <a:effectLst/>
                <a:ea typeface="Calibri" panose="020F0502020204030204" pitchFamily="34" charset="0"/>
              </a:rPr>
              <a:t>»</a:t>
            </a:r>
            <a:endParaRPr lang="ru-RU" sz="3600" dirty="0"/>
          </a:p>
        </p:txBody>
      </p:sp>
      <p:pic>
        <p:nvPicPr>
          <p:cNvPr id="4" name="image25.png" descr="Изображение выглядит как текст, диаграмма, Технический чертеж, схематичный&#10;&#10;Автоматически созданное описание">
            <a:extLst>
              <a:ext uri="{FF2B5EF4-FFF2-40B4-BE49-F238E27FC236}">
                <a16:creationId xmlns:a16="http://schemas.microsoft.com/office/drawing/2014/main" id="{A2E30A92-77FB-933C-82F6-5C1F710996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998" y="2132877"/>
            <a:ext cx="8450200" cy="46334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629D6D-2FB2-13C7-9DD2-97F6CC4E903F}"/>
              </a:ext>
            </a:extLst>
          </p:cNvPr>
          <p:cNvSpPr txBox="1"/>
          <p:nvPr/>
        </p:nvSpPr>
        <p:spPr>
          <a:xfrm>
            <a:off x="358804" y="1283254"/>
            <a:ext cx="111249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ea typeface="Calibri" panose="020F0502020204030204" pitchFamily="34" charset="0"/>
              </a:rPr>
              <a:t>Пользовательский блок </a:t>
            </a:r>
            <a:r>
              <a:rPr lang="ru-RU" sz="1800" dirty="0">
                <a:effectLst/>
                <a:ea typeface="Calibri" panose="020F0502020204030204" pitchFamily="34" charset="0"/>
              </a:rPr>
              <a:t>отвечает за режим работы и выдачу сигналов на толкатели и на пользовательский блок "Data" во время работы в автоматическом и демонстрационном режимах.</a:t>
            </a:r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4C35AF0-1C41-4DD0-8C4D-0177CF819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C793-BCCD-4C38-8E17-6216164ABA66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5740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3EC419-AF35-05ED-ADA4-F7BF2319B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Тестирование разработанного решения</a:t>
            </a:r>
          </a:p>
        </p:txBody>
      </p:sp>
      <p:pic>
        <p:nvPicPr>
          <p:cNvPr id="4" name="image45.jpeg" descr="Изображение выглядит как текст, снимок экрана, программное обеспечение, Мультимедийное программное обеспечение&#10;&#10;Автоматически созданное описание">
            <a:extLst>
              <a:ext uri="{FF2B5EF4-FFF2-40B4-BE49-F238E27FC236}">
                <a16:creationId xmlns:a16="http://schemas.microsoft.com/office/drawing/2014/main" id="{0B7B447C-FFF5-CACA-A7B3-2166322B902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57591" y="1890788"/>
            <a:ext cx="6780599" cy="39900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1ACB1F-90D6-F441-1C16-B75D1AFCECD1}"/>
              </a:ext>
            </a:extLst>
          </p:cNvPr>
          <p:cNvSpPr txBox="1"/>
          <p:nvPr/>
        </p:nvSpPr>
        <p:spPr>
          <a:xfrm>
            <a:off x="460452" y="1343686"/>
            <a:ext cx="3905360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ea typeface="Calibri" panose="020F0502020204030204" pitchFamily="34" charset="0"/>
              </a:rPr>
              <a:t>Отладка ПЛК программы выполнялась с применением модуля 3</a:t>
            </a:r>
            <a:r>
              <a:rPr lang="en-US" sz="1800" dirty="0">
                <a:effectLst/>
                <a:ea typeface="Calibri" panose="020F0502020204030204" pitchFamily="34" charset="0"/>
              </a:rPr>
              <a:t>D </a:t>
            </a:r>
            <a:r>
              <a:rPr lang="ru-RU" sz="1800" dirty="0">
                <a:effectLst/>
                <a:ea typeface="Calibri" panose="020F0502020204030204" pitchFamily="34" charset="0"/>
              </a:rPr>
              <a:t>визуализации, который был разработан для наглядного представления технологического процесса. </a:t>
            </a:r>
            <a:endParaRPr lang="en-US" sz="1800" dirty="0">
              <a:effectLst/>
              <a:ea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ea typeface="Calibri" panose="020F0502020204030204" pitchFamily="34" charset="0"/>
              </a:rPr>
              <a:t>Тестирование разработанного программного модуля заключается в проверке корректности выполнения его основных задач в различных режимах работы. </a:t>
            </a:r>
            <a:endParaRPr lang="en-US" sz="1800" dirty="0">
              <a:effectLst/>
              <a:ea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ea typeface="Calibri" panose="020F0502020204030204" pitchFamily="34" charset="0"/>
              </a:rPr>
              <a:t>Для тестирования </a:t>
            </a:r>
            <a:r>
              <a:rPr lang="ru-RU" dirty="0">
                <a:ea typeface="Calibri" panose="020F0502020204030204" pitchFamily="34" charset="0"/>
              </a:rPr>
              <a:t>программы</a:t>
            </a:r>
            <a:r>
              <a:rPr lang="ru-RU" sz="1800" dirty="0">
                <a:effectLst/>
                <a:ea typeface="Calibri" panose="020F0502020204030204" pitchFamily="34" charset="0"/>
              </a:rPr>
              <a:t> было реализовано промежуточное приложение, выступающее в роли посредника между ядром </a:t>
            </a:r>
            <a:r>
              <a:rPr lang="ru-RU" sz="1800" dirty="0" err="1">
                <a:effectLst/>
                <a:ea typeface="Calibri" panose="020F0502020204030204" pitchFamily="34" charset="0"/>
              </a:rPr>
              <a:t>SoftPLC</a:t>
            </a:r>
            <a:r>
              <a:rPr lang="ru-RU" sz="1800" dirty="0">
                <a:effectLst/>
                <a:ea typeface="Calibri" panose="020F0502020204030204" pitchFamily="34" charset="0"/>
              </a:rPr>
              <a:t> и виртуальным стендом. </a:t>
            </a:r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F5EB7D4-2CB6-E84F-2FFD-CC8F11002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C793-BCCD-4C38-8E17-6216164ABA66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8449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3EC419-AF35-05ED-ADA4-F7BF2319B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Выводы и результаты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BE36E6-E17C-3BCC-73C2-F1AB860EA811}"/>
              </a:ext>
            </a:extLst>
          </p:cNvPr>
          <p:cNvSpPr txBox="1"/>
          <p:nvPr/>
        </p:nvSpPr>
        <p:spPr>
          <a:xfrm>
            <a:off x="448236" y="1443841"/>
            <a:ext cx="10874188" cy="4170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effectLst/>
                <a:latin typeface="+mj-lt"/>
                <a:ea typeface="Calibri" panose="020F0502020204030204" pitchFamily="34" charset="0"/>
              </a:rPr>
              <a:t>Разработана и протестирована ПЛК программа для управления и синхронизации основными узлами конвейера. </a:t>
            </a:r>
            <a:endParaRPr lang="en-US" sz="2200" dirty="0">
              <a:effectLst/>
              <a:latin typeface="+mj-lt"/>
              <a:ea typeface="Calibri" panose="020F0502020204030204" pitchFamily="34" charset="0"/>
            </a:endParaRPr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effectLst/>
                <a:latin typeface="+mj-lt"/>
                <a:ea typeface="Calibri" panose="020F0502020204030204" pitchFamily="34" charset="0"/>
              </a:rPr>
              <a:t>Реализовано приложение, позволяющее наглядно визуализировать состояние конвейера в зависимости от состояние его основных ПЛК переменных. </a:t>
            </a:r>
            <a:endParaRPr lang="en-US" sz="2200" dirty="0">
              <a:effectLst/>
              <a:latin typeface="+mj-lt"/>
              <a:ea typeface="Calibri" panose="020F0502020204030204" pitchFamily="34" charset="0"/>
            </a:endParaRPr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effectLst/>
                <a:latin typeface="+mj-lt"/>
                <a:ea typeface="Calibri" panose="020F0502020204030204" pitchFamily="34" charset="0"/>
              </a:rPr>
              <a:t>Разработанное решение может использоваться как для подготовки специалистов в учебном процессе, так и для визуализации реальных технологических процессов и отладке их работы. 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effectLst/>
                <a:latin typeface="+mj-lt"/>
                <a:ea typeface="Calibri" panose="020F0502020204030204" pitchFamily="34" charset="0"/>
              </a:rPr>
              <a:t>Разработанные механизмы можно использовать в качестве основы для визуализации и отладки других технологических процессов, как в традиционном представлении, так и с применением технологий виртуальной и адаптивной реальностей</a:t>
            </a:r>
            <a:endParaRPr lang="ru-RU" sz="2200" dirty="0">
              <a:latin typeface="+mj-lt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F2EE09-210E-B273-8307-3E41C3FE5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C793-BCCD-4C38-8E17-6216164ABA66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54130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912</Words>
  <Application>Microsoft Office PowerPoint</Application>
  <PresentationFormat>Широкоэкранный</PresentationFormat>
  <Paragraphs>226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roboto</vt:lpstr>
      <vt:lpstr>Times New Roman</vt:lpstr>
      <vt:lpstr>Тема Office</vt:lpstr>
      <vt:lpstr>Автоматизация технологического процесса сортировки деталей, управляемого с помощью программно-реализованного контроллера SoftPLC</vt:lpstr>
      <vt:lpstr>Выбор объекта управления</vt:lpstr>
      <vt:lpstr>Таблица привязки ПЛК переменных</vt:lpstr>
      <vt:lpstr>Реализация пользовательского блока «AddTakeIAMechanism»</vt:lpstr>
      <vt:lpstr>Реализация пользовательского блока «AutoSort»</vt:lpstr>
      <vt:lpstr>Тестирование разработанного решения</vt:lpstr>
      <vt:lpstr>Выводы и результаты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Автоматизация технологического процесса сортировки деталей, управляемого с помощью программно-реализованного контроллера SoftPLC</dc:title>
  <dc:creator>Петр Никишечкин</dc:creator>
  <cp:lastModifiedBy>Петр Никишечкин</cp:lastModifiedBy>
  <cp:revision>4</cp:revision>
  <dcterms:created xsi:type="dcterms:W3CDTF">2023-10-23T15:09:19Z</dcterms:created>
  <dcterms:modified xsi:type="dcterms:W3CDTF">2023-10-23T15:28:53Z</dcterms:modified>
</cp:coreProperties>
</file>