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1" r:id="rId2"/>
  </p:sldMasterIdLst>
  <p:notesMasterIdLst>
    <p:notesMasterId r:id="rId9"/>
  </p:notesMasterIdLst>
  <p:sldIdLst>
    <p:sldId id="263" r:id="rId3"/>
    <p:sldId id="270" r:id="rId4"/>
    <p:sldId id="260" r:id="rId5"/>
    <p:sldId id="311" r:id="rId6"/>
    <p:sldId id="312" r:id="rId7"/>
    <p:sldId id="304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47A1"/>
    <a:srgbClr val="1976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6" autoAdjust="0"/>
    <p:restoredTop sz="99194" autoAdjust="0"/>
  </p:normalViewPr>
  <p:slideViewPr>
    <p:cSldViewPr snapToGrid="0">
      <p:cViewPr>
        <p:scale>
          <a:sx n="81" d="100"/>
          <a:sy n="81" d="100"/>
        </p:scale>
        <p:origin x="1842" y="-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62FA9-9C49-4982-A974-301C7E2F8F74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7F411-D503-442B-9E69-7A6F052E4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49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7F411-D503-442B-9E69-7A6F052E4D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10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7F411-D503-442B-9E69-7A6F052E4D8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10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10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98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72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99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13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95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53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>
                <a:solidFill>
                  <a:prstClr val="black"/>
                </a:solidFill>
              </a:rPr>
              <a:pPr/>
              <a:t>24.10.2023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4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981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05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508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7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46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17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BD9FC2-246E-4A67-A196-D2C1014C6E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BD9FC2-246E-4A67-A196-D2C1014C6E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3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8528" y="2511192"/>
            <a:ext cx="5758047" cy="233761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Результаты численного моделирования процесса течения расплава в кристаллизаторе УНРС при принудительном вращении рубашки и эксцентричными выходными окнами в погружном </a:t>
            </a:r>
            <a:r>
              <a:rPr lang="ru-RU" dirty="0" err="1"/>
              <a:t>глуходонном</a:t>
            </a:r>
            <a:r>
              <a:rPr lang="ru-RU" dirty="0"/>
              <a:t> стакане.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107" y="1734145"/>
            <a:ext cx="5629700" cy="232756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Презентация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доклада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96BDAE-7732-4F35-8F50-375E3D84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9877" y="6013938"/>
            <a:ext cx="9272953" cy="79235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Комсомольский-на-Амуре государственный университет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2023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5">
            <a:extLst>
              <a:ext uri="{FF2B5EF4-FFF2-40B4-BE49-F238E27FC236}">
                <a16:creationId xmlns="" xmlns:a16="http://schemas.microsoft.com/office/drawing/2014/main" id="{D596BDAE-7732-4F35-8F50-375E3D843666}"/>
              </a:ext>
            </a:extLst>
          </p:cNvPr>
          <p:cNvSpPr txBox="1">
            <a:spLocks/>
          </p:cNvSpPr>
          <p:nvPr/>
        </p:nvSpPr>
        <p:spPr>
          <a:xfrm>
            <a:off x="330528" y="4038600"/>
            <a:ext cx="5633619" cy="1845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Дмитриев Э.А.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д.т.н., проф.,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Карпенко В.А., соискатель,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Одиноков</a:t>
            </a:r>
            <a:r>
              <a:rPr lang="ru-RU" sz="2400" dirty="0" smtClean="0">
                <a:solidFill>
                  <a:schemeClr val="tx1"/>
                </a:solidFill>
              </a:rPr>
              <a:t> В.И.,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д.т.н., </a:t>
            </a:r>
            <a:r>
              <a:rPr lang="ru-RU" sz="2400" dirty="0">
                <a:solidFill>
                  <a:schemeClr val="tx1"/>
                </a:solidFill>
              </a:rPr>
              <a:t>проф</a:t>
            </a:r>
            <a:r>
              <a:rPr lang="ru-RU" sz="2400" dirty="0" smtClean="0">
                <a:solidFill>
                  <a:schemeClr val="tx1"/>
                </a:solidFill>
              </a:rPr>
              <a:t>.,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Евстигнеев А.И</a:t>
            </a:r>
            <a:r>
              <a:rPr lang="ru-RU" sz="2400" dirty="0">
                <a:solidFill>
                  <a:schemeClr val="tx1"/>
                </a:solidFill>
              </a:rPr>
              <a:t>., </a:t>
            </a:r>
            <a:r>
              <a:rPr lang="ru-RU" sz="2400" dirty="0" smtClean="0">
                <a:solidFill>
                  <a:schemeClr val="tx1"/>
                </a:solidFill>
              </a:rPr>
              <a:t>д.т.н., проф.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53585" y="536817"/>
            <a:ext cx="1021168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ИНЖЕНЕРНАЯ ПОСТАНОВКА ЗАДАЧИ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025" y="3654649"/>
            <a:ext cx="113500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Рис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Схема устройства для подачи и перемешивания стали в </a:t>
            </a:r>
            <a:endParaRPr lang="ru-RU" sz="1100" dirty="0" smtClean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кристаллизаторе 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с вращающимся стаканом с вертикальными ребрами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 – разливочный ковш; 2 – </a:t>
            </a:r>
            <a:r>
              <a:rPr lang="ru-RU" sz="11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глуходонный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погружной стакан; 3 – выходные эксцентричные окна; </a:t>
            </a:r>
            <a:endParaRPr lang="ru-RU" sz="1100" dirty="0" smtClean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– вертикальный кристаллизатор; </a:t>
            </a: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– огнеупорная рубашка; 6 – вертикальные ребра; </a:t>
            </a:r>
            <a:endParaRPr lang="ru-RU" sz="1100" dirty="0" smtClean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– упорная плита; </a:t>
            </a:r>
            <a:r>
              <a:rPr lang="ru-RU" sz="11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11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– механизм принудительного вращения (привод)  </a:t>
            </a:r>
            <a:endParaRPr lang="ru-RU" sz="11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39" y="1015591"/>
            <a:ext cx="3167570" cy="4070220"/>
          </a:xfrm>
          <a:prstGeom prst="rect">
            <a:avLst/>
          </a:prstGeom>
          <a:noFill/>
        </p:spPr>
      </p:pic>
      <p:pic>
        <p:nvPicPr>
          <p:cNvPr id="8" name="Рисунок 7" descr="рис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576" y="1015591"/>
            <a:ext cx="3360470" cy="42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ис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0412" y="1411075"/>
            <a:ext cx="2106930" cy="19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02922" y="3033837"/>
            <a:ext cx="5818271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2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Рис</a:t>
            </a:r>
            <a:r>
              <a:rPr lang="ru-RU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2 - Формализованная </a:t>
            </a:r>
            <a:r>
              <a:rPr lang="ru-RU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расчетная схема процесса </a:t>
            </a:r>
            <a:r>
              <a:rPr lang="ru-RU" sz="12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разливки металла </a:t>
            </a:r>
            <a:r>
              <a:rPr lang="ru-RU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кристаллизатор</a:t>
            </a:r>
            <a:r>
              <a:rPr lang="ru-RU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276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367592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algn="just" fontAlgn="base">
              <a:lnSpc>
                <a:spcPct val="100000"/>
              </a:lnSpc>
              <a:spcAft>
                <a:spcPct val="0"/>
              </a:spcAft>
            </a:pPr>
            <a:endParaRPr lang="ru-RU" sz="2000" dirty="0">
              <a:latin typeface="+mn-lt"/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873075" y="6147320"/>
            <a:ext cx="318925" cy="376217"/>
          </a:xfrm>
        </p:spPr>
        <p:txBody>
          <a:bodyPr/>
          <a:lstStyle/>
          <a:p>
            <a:fld id="{404F2377-CA3C-4579-BC2A-0CFAD27D7FDF}" type="slidenum"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pPr/>
              <a:t>3</a:t>
            </a:fld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7324" y="282632"/>
            <a:ext cx="9634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Open SansOpen Sans"/>
              </a:rPr>
              <a:t> </a:t>
            </a:r>
            <a:r>
              <a:rPr lang="ru-RU" b="1" dirty="0" smtClean="0">
                <a:latin typeface="Open SansOpen Sans"/>
              </a:rPr>
              <a:t>ПОСТАНОВКА МАТЕМАТИЧЕСКОЙ ЗАДАЧИ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Open SansOpen San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Прямоугольник 29"/>
              <p:cNvSpPr/>
              <p:nvPr/>
            </p:nvSpPr>
            <p:spPr>
              <a:xfrm>
                <a:off x="473971" y="949569"/>
                <a:ext cx="5434459" cy="5976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>
                    <a:latin typeface="Open Sans"/>
                  </a:rPr>
                  <a:t>У</a:t>
                </a:r>
                <a:r>
                  <a:rPr lang="ru-RU" sz="1200" dirty="0" smtClean="0">
                    <a:latin typeface="Open Sans"/>
                  </a:rPr>
                  <a:t>равнение </a:t>
                </a:r>
                <a:r>
                  <a:rPr lang="ru-RU" sz="1200" dirty="0">
                    <a:latin typeface="Open Sans"/>
                  </a:rPr>
                  <a:t>гидродинамики – это </a:t>
                </a:r>
                <a:r>
                  <a:rPr lang="ru-RU" sz="1200" dirty="0" smtClean="0">
                    <a:latin typeface="Open Sans"/>
                  </a:rPr>
                  <a:t>течение </a:t>
                </a:r>
                <a:r>
                  <a:rPr lang="ru-RU" sz="1200" dirty="0" err="1" smtClean="0">
                    <a:latin typeface="Open Sans"/>
                  </a:rPr>
                  <a:t>ньютоновской</a:t>
                </a:r>
                <a:r>
                  <a:rPr lang="ru-RU" sz="1200" dirty="0" smtClean="0">
                    <a:latin typeface="Open Sans"/>
                  </a:rPr>
                  <a:t> вязкой несжимаемой жидкости, для которой справедливы уравнения</a:t>
                </a:r>
                <a:r>
                  <a:rPr lang="en-US" sz="1200" dirty="0" smtClean="0">
                    <a:latin typeface="Open Sans"/>
                  </a:rPr>
                  <a:t>:</a:t>
                </a:r>
                <a:endParaRPr lang="ru-RU" sz="1200" i="1" dirty="0" smtClean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2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 (1)                        </a:t>
                </a:r>
                <a:endParaRPr lang="ru-RU" sz="1200" dirty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2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(2)</a:t>
                </a:r>
                <a:r>
                  <a:rPr lang="ru-RU" sz="1200" dirty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dirty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      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=1,2,3,</m:t>
                    </m:r>
                    <m:r>
                      <a:rPr lang="ru-RU" sz="1200" b="0" i="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(3)</m:t>
                    </m:r>
                  </m:oMath>
                </a14:m>
                <a:r>
                  <a:rPr lang="ru-RU" sz="1200" dirty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dirty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den>
                    </m:f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</m:t>
                    </m:r>
                    <m:f>
                      <m:f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den>
                    </m:f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ru-RU" sz="1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en-US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=1,2,3.</m:t>
                    </m:r>
                  </m:oMath>
                </a14:m>
                <a:r>
                  <a:rPr lang="ru-RU" sz="12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> (4)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dirty="0">
                    <a:latin typeface="Open Sans"/>
                  </a:rPr>
                  <a:t>Здесь 𝜎𝑖𝑗 – компоненты тензора напряжений; 𝜉𝑖𝑗 – компоненты тензора скоростей деформаций; 𝛿𝑖𝑗 – символ Кронекера; p – давление в данной точке (p = −𝜎); </a:t>
                </a:r>
                <a:r>
                  <a:rPr lang="ru-RU" sz="1200" dirty="0" smtClean="0">
                    <a:latin typeface="Open Sans"/>
                  </a:rPr>
                  <a:t>𝜎 </a:t>
                </a:r>
                <a:r>
                  <a:rPr lang="ru-RU" sz="1200" dirty="0">
                    <a:latin typeface="Open Sans"/>
                  </a:rPr>
                  <a:t>– гидростатическое напряжение; 𝜇 – коэффициент вязкости (</a:t>
                </a:r>
                <a:r>
                  <a:rPr lang="ru-RU" sz="1200" dirty="0" err="1">
                    <a:latin typeface="Open Sans"/>
                  </a:rPr>
                  <a:t>г·сек</a:t>
                </a:r>
                <a:r>
                  <a:rPr lang="ru-RU" sz="1200" dirty="0">
                    <a:latin typeface="Open Sans"/>
                  </a:rPr>
                  <a:t>/см2 ); 𝑣𝑖 – проекция скоростей перемещений по координатным осям 𝑥𝑖 (𝑖 = 1,2,3); ρ – плотность жидкого металла</a:t>
                </a:r>
                <a:r>
                  <a:rPr lang="ru-RU" sz="1200" dirty="0" smtClean="0">
                    <a:latin typeface="Open Sans"/>
                  </a:rPr>
                  <a:t>;</a:t>
                </a:r>
                <a:r>
                  <a:rPr lang="en-US" sz="1200" dirty="0" smtClean="0">
                    <a:latin typeface="Open Sans"/>
                  </a:rPr>
                  <a:t/>
                </a:r>
                <a:r>
                  <a:rPr lang="ru-RU" sz="1200" dirty="0" smtClean="0">
                    <a:latin typeface="Open Sans"/>
                  </a:rPr>
                  <a:t>𝐹𝑖 </a:t>
                </a:r>
                <a:r>
                  <a:rPr lang="ru-RU" sz="1200" dirty="0">
                    <a:latin typeface="Open Sans"/>
                  </a:rPr>
                  <a:t>∗ – проекция удельной объемной силы на координатные оси </a:t>
                </a:r>
                <a:r>
                  <a:rPr lang="ru-RU" sz="1200" dirty="0" err="1">
                    <a:latin typeface="Open Sans"/>
                  </a:rPr>
                  <a:t>xi</a:t>
                </a:r>
                <a:r>
                  <a:rPr lang="ru-RU" sz="1200" dirty="0">
                    <a:latin typeface="Open Sans"/>
                  </a:rPr>
                  <a:t> (𝑖 = 1, 2, 3); 𝜏 – время</a:t>
                </a:r>
                <a:r>
                  <a:rPr lang="ru-RU" sz="1200" dirty="0" smtClean="0">
                    <a:latin typeface="Open Sans"/>
                  </a:rPr>
                  <a:t>;</a:t>
                </a:r>
                <a:r>
                  <a:rPr lang="en-US" sz="1200" dirty="0" smtClean="0">
                    <a:latin typeface="Open Sans"/>
                  </a:rPr>
                  <a:t/>
                </a:r>
                <a:r>
                  <a:rPr lang="ru-RU" sz="1200" dirty="0" smtClean="0">
                    <a:latin typeface="Open Sans"/>
                  </a:rPr>
                  <a:t>∆ </a:t>
                </a:r>
                <a:r>
                  <a:rPr lang="ru-RU" sz="1200" dirty="0">
                    <a:latin typeface="Open Sans"/>
                  </a:rPr>
                  <a:t>– Лапласа оператор; 𝜃 – температура; a – коэффициент </a:t>
                </a:r>
                <a:r>
                  <a:rPr lang="ru-RU" sz="1200" dirty="0" err="1">
                    <a:latin typeface="Open Sans"/>
                  </a:rPr>
                  <a:t>температуропроводности</a:t>
                </a:r>
                <a:r>
                  <a:rPr lang="ru-RU" sz="1200" dirty="0">
                    <a:latin typeface="Open Sans"/>
                  </a:rPr>
                  <a:t> 𝑎 = 𝜆/(𝑐 · 𝛾); 𝜆 – коэффициент теплопроводности; c – удельная теплоемкость; 𝛾 – удельный вес; - все они принимаются постоянными константами. Для стационарного процесса: </a:t>
                </a:r>
                <a:endParaRPr lang="ru-RU" sz="1200" dirty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ru-RU" sz="1200" i="1">
                            <a:latin typeface="Cambria Math"/>
                          </a:rPr>
                          <m:t>𝜕𝜏</m:t>
                        </m:r>
                      </m:den>
                    </m:f>
                    <m:r>
                      <a:rPr lang="ru-RU" sz="12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200" dirty="0" smtClean="0">
                    <a:latin typeface="Open Sans"/>
                  </a:rPr>
                  <a:t>.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dirty="0" smtClean="0"/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dirty="0" smtClean="0"/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dirty="0"/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1" y="949569"/>
                <a:ext cx="5434459" cy="5976893"/>
              </a:xfrm>
              <a:prstGeom prst="rect">
                <a:avLst/>
              </a:prstGeom>
              <a:blipFill rotWithShape="1">
                <a:blip r:embed="rId2"/>
                <a:stretch>
                  <a:fillRect l="-112" t="-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Прямоугольник 30"/>
              <p:cNvSpPr/>
              <p:nvPr/>
            </p:nvSpPr>
            <p:spPr>
              <a:xfrm>
                <a:off x="5908431" y="561491"/>
                <a:ext cx="5775852" cy="6267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dirty="0" smtClean="0"/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kern="600" dirty="0" smtClean="0">
                    <a:latin typeface="Open Sans"/>
                  </a:rPr>
                  <a:t>Граничные </a:t>
                </a:r>
                <a:r>
                  <a:rPr lang="ru-RU" sz="1200" kern="600" dirty="0">
                    <a:latin typeface="Open Sans"/>
                  </a:rPr>
                  <a:t>условия задачи</a:t>
                </a:r>
                <a:r>
                  <a:rPr lang="en-US" sz="1200" kern="600" dirty="0">
                    <a:latin typeface="Open Sans"/>
                  </a:rPr>
                  <a:t>:</a:t>
                </a:r>
                <a:endParaRPr lang="ru-RU" sz="1200" kern="600" dirty="0">
                  <a:latin typeface="Open Sans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(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   </m:t>
                    </m:r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=1÷3</m:t>
                    </m:r>
                  </m:oMath>
                </a14:m>
                <a:r>
                  <a:rPr lang="en-US" sz="1200" kern="600" dirty="0">
                    <a:latin typeface="Open Sans"/>
                  </a:rPr>
                  <a:t> (6)</a:t>
                </a:r>
                <a:endParaRPr lang="ru-RU" sz="1200" kern="600" dirty="0">
                  <a:latin typeface="Open Sans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ru-RU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en-US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1200" i="1" kern="6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 </m:t>
                      </m:r>
                      <m:r>
                        <a:rPr lang="en-US" sz="1200" i="1" kern="6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200" i="1" kern="6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=5, 6, 7,8;             </m:t>
                      </m:r>
                      <m:sSub>
                        <m:sSubPr>
                          <m:ctrlPr>
                            <a:rPr lang="ru-RU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1200" i="1" kern="6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ru-RU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 kern="60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ru-RU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en-US" sz="1200" i="1" kern="60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1200" i="1" kern="6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</m:t>
                      </m:r>
                      <m:r>
                        <a:rPr lang="en-US" sz="1200" b="0" i="1" kern="60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0" i="1" kern="60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200" i="1" kern="60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=9,10,11;</m:t>
                      </m:r>
                    </m:oMath>
                  </m:oMathPara>
                </a14:m>
                <a:endParaRPr lang="ru-RU" sz="1200" kern="600" dirty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Sup>
                          <m:sSubSup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</m:sup>
                        </m:sSubSup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         </m:t>
                    </m:r>
                  </m:oMath>
                </a14:m>
                <a:r>
                  <a:rPr lang="en-US" sz="1200" kern="600" dirty="0">
                    <a:latin typeface="Open San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Sup>
                          <m:sSubSup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</m:sup>
                        </m:sSubSup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endParaRPr lang="ru-RU" sz="1200" kern="600" dirty="0" smtClean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1200" kern="6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Sup>
                          <m:sSubSup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</m:sup>
                        </m:sSubSup>
                      </m:sub>
                    </m:sSub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200" kern="600" dirty="0">
                    <a:latin typeface="Open San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200" kern="600" dirty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kern="6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Sup>
                          <m:sSubSup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</m:sup>
                        </m:sSubSup>
                      </m:sub>
                    </m:sSub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1200" kern="600" dirty="0" smtClean="0">
                    <a:latin typeface="Open San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1200" kern="600" dirty="0" smtClean="0">
                    <a:latin typeface="Open San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ru-RU" sz="1200" kern="600" dirty="0">
                    <a:latin typeface="Open San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(5)                                               </a:t>
                </a:r>
                <a:endParaRPr lang="ru-RU" sz="1200" kern="600" dirty="0" smtClean="0">
                  <a:latin typeface="Open San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kern="6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  <m:r>
                      <a:rPr lang="en-US" sz="1200" b="0" i="1" kern="600" smtClean="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  <m:r>
                      <m:rPr>
                        <m:nor/>
                      </m:rPr>
                      <a:rPr lang="ru-RU" sz="1200" kern="600" dirty="0"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 7,8;</m:t>
                    </m:r>
                  </m:oMath>
                </a14:m>
                <a:endParaRPr lang="ru-RU" sz="1200" kern="600" dirty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kern="600" dirty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200" i="1" kern="60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 kern="60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ru-RU" sz="1200" kern="600" dirty="0">
                    <a:latin typeface="Open Sans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200" i="1" kern="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=9,10,11.</m:t>
                    </m:r>
                  </m:oMath>
                </a14:m>
                <a:endParaRPr lang="ru-RU" sz="1200" kern="600" dirty="0" smtClean="0"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dirty="0">
                    <a:latin typeface="Open Sans"/>
                  </a:rPr>
                  <a:t>При решении уравнения теплопроводности (4) использовались граничные условия:</a:t>
                </a:r>
                <a:endParaRPr lang="ru-RU" sz="1200" i="1" dirty="0" smtClean="0">
                  <a:latin typeface="Open Sans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𝜃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ru-RU" sz="1200" i="1">
                        <a:latin typeface="Cambria Math"/>
                      </a:rPr>
                      <m:t>, </m:t>
                    </m:r>
                    <m:r>
                      <a:rPr lang="en-US" sz="1200" i="1">
                        <a:latin typeface="Cambria Math"/>
                      </a:rPr>
                      <m:t>𝑖</m:t>
                    </m:r>
                    <m:r>
                      <a:rPr lang="en-US" sz="1200" i="1">
                        <a:latin typeface="Cambria Math"/>
                      </a:rPr>
                      <m:t>=1÷10;</m:t>
                    </m:r>
                  </m:oMath>
                </a14:m>
                <a:r>
                  <a:rPr lang="ru-RU" sz="1200" dirty="0" smtClean="0">
                    <a:latin typeface="Open Sans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𝑞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Г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ru-RU" sz="1200" i="1">
                        <a:latin typeface="Cambria Math"/>
                      </a:rPr>
                      <m:t>, </m:t>
                    </m:r>
                    <m:r>
                      <a:rPr lang="en-US" sz="1200" i="1">
                        <a:latin typeface="Cambria Math"/>
                      </a:rPr>
                      <m:t>𝑖</m:t>
                    </m:r>
                    <m:r>
                      <a:rPr lang="en-US" sz="1200" i="1">
                        <a:latin typeface="Cambria Math"/>
                      </a:rPr>
                      <m:t>=6,7,9,10.</m:t>
                    </m:r>
                  </m:oMath>
                </a14:m>
                <a:endParaRPr lang="ru-RU" sz="1200" dirty="0" smtClean="0">
                  <a:latin typeface="Open Sans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dirty="0">
                    <a:latin typeface="Open Sans"/>
                  </a:rPr>
                  <a:t>Здесь </a:t>
                </a:r>
                <a:r>
                  <a:rPr lang="en-US" sz="1200" dirty="0" err="1">
                    <a:latin typeface="Open Sans"/>
                  </a:rPr>
                  <a:t>V</a:t>
                </a:r>
                <a:r>
                  <a:rPr lang="ru-RU" sz="1200" dirty="0" smtClean="0">
                    <a:latin typeface="Open Sans"/>
                  </a:rPr>
                  <a:t>u </a:t>
                </a:r>
                <a:r>
                  <a:rPr lang="ru-RU" sz="1200" dirty="0">
                    <a:latin typeface="Open Sans"/>
                  </a:rPr>
                  <a:t>– скорость вытягивания </a:t>
                </a:r>
                <a:r>
                  <a:rPr lang="ru-RU" sz="1200" dirty="0" smtClean="0">
                    <a:latin typeface="Open Sans"/>
                  </a:rPr>
                  <a:t>слитка; </a:t>
                </a:r>
                <a:r>
                  <a:rPr lang="ru-RU" sz="1200" dirty="0">
                    <a:latin typeface="Open Sans"/>
                  </a:rPr>
                  <a:t>𝑣2 ∗ - скорость выхода жидкого металла из окон погружного стакана; 𝜃𝑖 ∗ - заданные функции распределения температуры металла на поверхностях Г𝑖 ; 𝑞𝑖 ∗ - заданные из экспериментальных данных тепловые потоки через поверхности Г𝑖 ; </a:t>
                </a:r>
                <a:r>
                  <a:rPr lang="ru-RU" sz="1200" dirty="0" smtClean="0">
                    <a:latin typeface="Open Sans"/>
                  </a:rPr>
                  <a:t>                                                           𝜃</a:t>
                </a:r>
                <a:r>
                  <a:rPr lang="ru-RU" sz="1200" dirty="0">
                    <a:latin typeface="Open Sans"/>
                  </a:rPr>
                  <a:t>5 ∗ - заданная температура выхода металла из окна Г5.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1" y="561491"/>
                <a:ext cx="5775852" cy="6267165"/>
              </a:xfrm>
              <a:prstGeom prst="rect">
                <a:avLst/>
              </a:prstGeom>
              <a:blipFill rotWithShape="1">
                <a:blip r:embed="rId3"/>
                <a:stretch>
                  <a:fillRect r="-8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844061" y="6213231"/>
            <a:ext cx="10949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Open Sans"/>
              </a:rPr>
              <a:t>Для </a:t>
            </a:r>
            <a:r>
              <a:rPr lang="ru-RU" sz="1400" b="1" dirty="0">
                <a:latin typeface="Open Sans"/>
              </a:rPr>
              <a:t>решения системы уравнений (1…4) при граничных условиях (5, 6) </a:t>
            </a:r>
            <a:r>
              <a:rPr lang="ru-RU" sz="1400" b="1" dirty="0" smtClean="0">
                <a:latin typeface="Open Sans"/>
              </a:rPr>
              <a:t>разработана численная схема и алгоритм решений с использованием </a:t>
            </a:r>
            <a:r>
              <a:rPr lang="ru-RU" sz="1400" b="1" dirty="0" err="1" smtClean="0">
                <a:latin typeface="Open Sans"/>
              </a:rPr>
              <a:t>безкоординатного</a:t>
            </a:r>
            <a:r>
              <a:rPr lang="ru-RU" sz="1400" b="1" dirty="0" smtClean="0">
                <a:latin typeface="Open Sans"/>
              </a:rPr>
              <a:t> численного </a:t>
            </a:r>
            <a:r>
              <a:rPr lang="ru-RU" sz="1400" b="1" dirty="0">
                <a:latin typeface="Open Sans"/>
              </a:rPr>
              <a:t>метода </a:t>
            </a:r>
            <a:r>
              <a:rPr lang="ru-RU" sz="1400" b="1" dirty="0" smtClean="0">
                <a:latin typeface="Open Sans"/>
              </a:rPr>
              <a:t>проф. </a:t>
            </a:r>
            <a:r>
              <a:rPr lang="ru-RU" sz="1400" b="1" dirty="0" err="1" smtClean="0">
                <a:latin typeface="Open Sans"/>
              </a:rPr>
              <a:t>Одинокова</a:t>
            </a:r>
            <a:r>
              <a:rPr lang="ru-RU" sz="1400" b="1" dirty="0" smtClean="0">
                <a:latin typeface="Open Sans"/>
              </a:rPr>
              <a:t> В.И.</a:t>
            </a:r>
            <a:endParaRPr lang="ru-RU" sz="14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046" y="149399"/>
            <a:ext cx="1002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решения задачи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31059" y="4302318"/>
            <a:ext cx="6364224" cy="13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25"/>
          <p:cNvSpPr txBox="1">
            <a:spLocks/>
          </p:cNvSpPr>
          <p:nvPr/>
        </p:nvSpPr>
        <p:spPr>
          <a:xfrm>
            <a:off x="9143999" y="6194707"/>
            <a:ext cx="2743200" cy="48896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04F2377-CA3C-4579-BC2A-0CFAD27D7FDF}" type="slidenum"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pPr algn="r"/>
              <a:t>4</a:t>
            </a:fld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 descr="Б-Б n=10 (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824" y="1910862"/>
            <a:ext cx="2891641" cy="186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Б-Б n=30 (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297" y="1781908"/>
            <a:ext cx="2947229" cy="1992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31059" y="2930769"/>
            <a:ext cx="36118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sz="1400" b="1" dirty="0" smtClean="0">
                <a:latin typeface="Open Sans"/>
              </a:rPr>
              <a:t>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345723" y="3832558"/>
            <a:ext cx="331680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Б-Б n=50 (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5172" y="1781907"/>
            <a:ext cx="3459286" cy="189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662527" y="3432908"/>
            <a:ext cx="330673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9" y="679938"/>
            <a:ext cx="8346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Open Sans"/>
              </a:rPr>
              <a:t>Поля скоростей потоков течения металла в кристаллизаторе в сечении Б-Б при следующих оборотах рубашки: </a:t>
            </a:r>
            <a:r>
              <a:rPr lang="en-US" b="1" i="1" dirty="0">
                <a:latin typeface="Open Sans"/>
              </a:rPr>
              <a:t>n</a:t>
            </a:r>
            <a:r>
              <a:rPr lang="ru-RU" b="1" dirty="0">
                <a:latin typeface="Open Sans"/>
              </a:rPr>
              <a:t> = 10 об/мин (а), </a:t>
            </a:r>
          </a:p>
          <a:p>
            <a:pPr algn="ctr"/>
            <a:r>
              <a:rPr lang="ru-RU" b="1" dirty="0">
                <a:latin typeface="Open Sans"/>
              </a:rPr>
              <a:t>n = 30 об/мин (б), n = 50 об/мин (в).</a:t>
            </a:r>
          </a:p>
        </p:txBody>
      </p:sp>
    </p:spTree>
    <p:extLst>
      <p:ext uri="{BB962C8B-B14F-4D97-AF65-F5344CB8AC3E}">
        <p14:creationId xmlns:p14="http://schemas.microsoft.com/office/powerpoint/2010/main" xmlns="" val="9910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63529" y="304800"/>
            <a:ext cx="5834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Times New Roman" pitchFamily="18" charset="0"/>
                <a:cs typeface="Times New Roman" pitchFamily="18" charset="0"/>
              </a:rPr>
              <a:t>Результаты решения задачи</a:t>
            </a:r>
            <a:endParaRPr lang="ru-RU" dirty="0">
              <a:latin typeface="Open Sans"/>
            </a:endParaRPr>
          </a:p>
        </p:txBody>
      </p:sp>
      <p:pic>
        <p:nvPicPr>
          <p:cNvPr id="5" name="Рисунок 4" descr="Г-Г n=50 (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330" y="867508"/>
            <a:ext cx="2773655" cy="48064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66646" y="5498123"/>
            <a:ext cx="8651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ru-RU" b="1" dirty="0" smtClean="0">
                <a:latin typeface="Open Sans"/>
              </a:rPr>
              <a:t>Поле </a:t>
            </a:r>
            <a:r>
              <a:rPr lang="ru-RU" b="1" dirty="0">
                <a:latin typeface="Open Sans"/>
              </a:rPr>
              <a:t>скоростей потоков течения металла в кристаллизаторе в сечении </a:t>
            </a:r>
            <a:r>
              <a:rPr lang="ru-RU" b="1" dirty="0" smtClean="0">
                <a:latin typeface="Open Sans"/>
              </a:rPr>
              <a:t>      Г-Г при </a:t>
            </a:r>
            <a:r>
              <a:rPr lang="ru-RU" b="1" dirty="0">
                <a:latin typeface="Open Sans"/>
              </a:rPr>
              <a:t>n = 50 об/мин</a:t>
            </a:r>
          </a:p>
        </p:txBody>
      </p:sp>
    </p:spTree>
    <p:extLst>
      <p:ext uri="{BB962C8B-B14F-4D97-AF65-F5344CB8AC3E}">
        <p14:creationId xmlns:p14="http://schemas.microsoft.com/office/powerpoint/2010/main" xmlns="" val="29382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271380" y="6239972"/>
            <a:ext cx="655997" cy="618028"/>
          </a:xfrm>
        </p:spPr>
        <p:txBody>
          <a:bodyPr/>
          <a:lstStyle/>
          <a:p>
            <a:fld id="{404F2377-CA3C-4579-BC2A-0CFAD27D7FDF}" type="slidenum">
              <a:rPr lang="ru-RU" sz="2800">
                <a:solidFill>
                  <a:schemeClr val="accent1">
                    <a:lumMod val="50000"/>
                  </a:schemeClr>
                </a:solidFill>
              </a:rPr>
              <a:pPr/>
              <a:t>6</a:t>
            </a:fld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78CE39-7321-433E-80EC-AA8DFFB3A1EA}"/>
              </a:ext>
            </a:extLst>
          </p:cNvPr>
          <p:cNvSpPr txBox="1"/>
          <p:nvPr/>
        </p:nvSpPr>
        <p:spPr>
          <a:xfrm>
            <a:off x="375556" y="489857"/>
            <a:ext cx="1280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Выводы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486" y="996462"/>
            <a:ext cx="10997083" cy="215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3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Полученные </a:t>
            </a:r>
            <a:r>
              <a:rPr lang="ru-RU" sz="13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численные результаты теоретического исследования показали что при принудительном перемешивании жидкого металла в кристаллизаторе прямоугольного сечения происходит интенсивное </a:t>
            </a:r>
            <a:r>
              <a:rPr lang="ru-RU" sz="13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омывание</a:t>
            </a:r>
            <a:r>
              <a:rPr lang="ru-RU" sz="13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стенок кристаллизатора, что безусловно способствует отводу тепла от жидкого металла к стенкам кристаллизатора; внутри кристаллизатора, особенно в верхней его части наблюдается ускоренное движение потоков жидкого металла; на узких стенках кристаллизатора наблюдается заброс жидкого металла (даже при </a:t>
            </a:r>
            <a:r>
              <a:rPr lang="ru-RU" sz="13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i="1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3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= 30 об/мин) в область шлаковой рубашки, что может привести к попаданию части шлака в непрерывно-литой слиток. Чтобы избежать этого явления можно продвинуть погружной стакан вместе с вращающейся рубашкой глубже в кристаллизатор, что возможно при увеличении высоты кристаллизатора.</a:t>
            </a:r>
            <a:endParaRPr lang="ru-RU" sz="13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924" y="2857164"/>
            <a:ext cx="757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Open Sans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Библиографический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список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486" y="3158807"/>
            <a:ext cx="11137760" cy="263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1.Патент </a:t>
            </a: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№2764446 РФ. Устройство для подачи и перемешивания стали в кристаллизаторе установки непрерывной разливки  / </a:t>
            </a:r>
            <a:r>
              <a:rPr lang="ru-RU" sz="1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Одиноков</a:t>
            </a: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В.И., Евстигнеев А.И., Дмитриев Э.А., Александров А.Ю., Карпенко В.А.; </a:t>
            </a:r>
            <a:r>
              <a:rPr lang="ru-RU" sz="1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заявл</a:t>
            </a: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 20.05.2021; </a:t>
            </a:r>
            <a:r>
              <a:rPr lang="ru-RU" sz="1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опубл</a:t>
            </a: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 17.01.2022.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Одиноков</a:t>
            </a: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В.И., Евстигнеев А.И., Дмитриев Э.А., Карпенко В.А. Математическое моделирование процесса перемешивания жидкого металла в кристаллизаторе установке непрерывной разливки стали // Математическое моделирование и численные методы. 2023, №3, с. 63-87.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Одиноков</a:t>
            </a:r>
            <a:r>
              <a:rPr lang="ru-RU" sz="1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В.И., Каплунов Б.Г., Песков А.В., Баков А.В. Математическое моделирование сложных технологических процессов. – М.: Наука, 2008. – 176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486" y="5029200"/>
            <a:ext cx="109970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Спасибо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 внимание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8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22213</TotalTime>
  <Words>465</Words>
  <Application>Microsoft Office PowerPoint</Application>
  <PresentationFormat>Произвольный</PresentationFormat>
  <Paragraphs>62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Результаты численного моделирования процесса течения расплава в кристаллизаторе УНРС при принудительном вращении рубашки и эксцентричными выходными окнами в погружном глуходонном стакане.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Admin</cp:lastModifiedBy>
  <cp:revision>318</cp:revision>
  <cp:lastPrinted>2021-09-05T22:51:03Z</cp:lastPrinted>
  <dcterms:created xsi:type="dcterms:W3CDTF">2020-09-30T10:36:11Z</dcterms:created>
  <dcterms:modified xsi:type="dcterms:W3CDTF">2023-10-24T13:27:42Z</dcterms:modified>
</cp:coreProperties>
</file>